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92" r:id="rId2"/>
    <p:sldId id="293" r:id="rId3"/>
    <p:sldId id="279" r:id="rId4"/>
    <p:sldId id="295" r:id="rId5"/>
    <p:sldId id="294" r:id="rId6"/>
    <p:sldId id="281" r:id="rId7"/>
    <p:sldId id="282" r:id="rId8"/>
    <p:sldId id="283" r:id="rId9"/>
    <p:sldId id="288" r:id="rId10"/>
    <p:sldId id="289" r:id="rId11"/>
    <p:sldId id="284" r:id="rId12"/>
    <p:sldId id="286" r:id="rId13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F25461-29DA-40DF-A15B-EF55B8329B58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6EDD49-A197-40F9-A087-7D2A7D99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91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AC4E-EF14-4E8E-849F-EF21C00B4C7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C021-3BEE-42DD-B5F4-620C8DC0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1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AC4E-EF14-4E8E-849F-EF21C00B4C7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C021-3BEE-42DD-B5F4-620C8DC0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6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AC4E-EF14-4E8E-849F-EF21C00B4C7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C021-3BEE-42DD-B5F4-620C8DC0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1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AC4E-EF14-4E8E-849F-EF21C00B4C7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C021-3BEE-42DD-B5F4-620C8DC0C2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 descr="http://www.clipartbest.com/cliparts/di6/oyn/di6oynMk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1"/>
            <a:ext cx="840815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8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AC4E-EF14-4E8E-849F-EF21C00B4C7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C021-3BEE-42DD-B5F4-620C8DC0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7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AC4E-EF14-4E8E-849F-EF21C00B4C7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C021-3BEE-42DD-B5F4-620C8DC0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5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AC4E-EF14-4E8E-849F-EF21C00B4C7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C021-3BEE-42DD-B5F4-620C8DC0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9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AC4E-EF14-4E8E-849F-EF21C00B4C7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C021-3BEE-42DD-B5F4-620C8DC0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3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AC4E-EF14-4E8E-849F-EF21C00B4C7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C021-3BEE-42DD-B5F4-620C8DC0C26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https://s3.amazonaws.com/piktochartv2-dev/v2/uploads/1e34aa59-06b5-4966-93cb-bf9638af1eca/fd203cb6352f9015d579ab9da999f9016b7b83db_original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1"/>
            <a:ext cx="6857999" cy="9144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64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AC4E-EF14-4E8E-849F-EF21C00B4C7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C021-3BEE-42DD-B5F4-620C8DC0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5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AC4E-EF14-4E8E-849F-EF21C00B4C7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C021-3BEE-42DD-B5F4-620C8DC0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DAC4E-EF14-4E8E-849F-EF21C00B4C7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C021-3BEE-42DD-B5F4-620C8DC0C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zillion.com/lesson_plans/5564-understand-pronouns#fndtn-additional-materi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iPad</a:t>
            </a:r>
            <a:r>
              <a:rPr lang="en-US" sz="3600" b="1" dirty="0" smtClean="0"/>
              <a:t> as a Learning Center Workshop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276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Center Activity Examples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800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Laura </a:t>
            </a:r>
            <a:r>
              <a:rPr lang="en-US" dirty="0" err="1" smtClean="0"/>
              <a:t>Caulin</a:t>
            </a:r>
            <a:r>
              <a:rPr lang="en-US" dirty="0" smtClean="0"/>
              <a:t> ~ Technology Professional Development Consultant</a:t>
            </a:r>
            <a:endParaRPr lang="en-US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29" y="2009706"/>
            <a:ext cx="1668888" cy="126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9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rn about the Butterfly Life Cycle, about the Monarch's life, see Pictures and find Links to more articl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4980"/>
            <a:ext cx="1580603" cy="21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utterfly Life Cycle: Article with Lots of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895600"/>
            <a:ext cx="250515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un article explains the Butterfly Life Cycle, has LOTS of life cycle images and a coloring page too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64981"/>
            <a:ext cx="2939466" cy="16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utterfly Life Cycle: Article with Lots of Pic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317196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28931" y="5213784"/>
            <a:ext cx="3810000" cy="1616507"/>
          </a:xfrm>
        </p:spPr>
        <p:txBody>
          <a:bodyPr>
            <a:noAutofit/>
          </a:bodyPr>
          <a:lstStyle/>
          <a:p>
            <a:r>
              <a:rPr lang="en-US" sz="5400" dirty="0" smtClean="0"/>
              <a:t>Adult butterfly</a:t>
            </a:r>
            <a:endParaRPr lang="en-US" sz="5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74327" y="2933700"/>
            <a:ext cx="3013364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larva</a:t>
            </a:r>
            <a:endParaRPr lang="en-US" sz="5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53200" y="1742786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pupa</a:t>
            </a:r>
            <a:endParaRPr lang="en-US" sz="5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96100" y="287482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egg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4267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876300"/>
            <a:ext cx="75438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Things to Think (or Write) About</a:t>
            </a:r>
            <a:endParaRPr lang="en-US" sz="32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2731533"/>
            <a:ext cx="3810000" cy="34406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Go to the Things to Think About app.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Tap Categories.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Tap Rules.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Choose one of the prompts to explore.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Go to the </a:t>
            </a:r>
            <a:r>
              <a:rPr lang="en-US" sz="2000" dirty="0" err="1" smtClean="0"/>
              <a:t>iBrainstorm</a:t>
            </a:r>
            <a:r>
              <a:rPr lang="en-US" sz="2000" dirty="0" smtClean="0"/>
              <a:t> app.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Tap the triangle in the center of screen.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Tap the plus sign.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Type your names.</a:t>
            </a:r>
            <a:endParaRPr lang="en-US" sz="20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648200" y="2731533"/>
            <a:ext cx="3581400" cy="328826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9"/>
            </a:pPr>
            <a:r>
              <a:rPr lang="en-US" sz="2000" dirty="0" smtClean="0"/>
              <a:t>Tap Save.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000" dirty="0" smtClean="0"/>
              <a:t>Tap the plus sign above the faces.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000" dirty="0" smtClean="0"/>
              <a:t>Double-tap on the sticky note to type an idea.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000" dirty="0" smtClean="0"/>
              <a:t>Add more notes and type more ideas.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000" dirty="0" smtClean="0"/>
              <a:t>When you are done, tap the Share icon.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000" dirty="0" smtClean="0"/>
              <a:t>Tap mail.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000" dirty="0" smtClean="0"/>
              <a:t>Email your page to Mrs. </a:t>
            </a:r>
            <a:r>
              <a:rPr lang="en-US" sz="2000" dirty="0" err="1" smtClean="0"/>
              <a:t>Caulin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41012" y="1591739"/>
            <a:ext cx="4612389" cy="76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370000">
            <a:off x="3494707" y="1750535"/>
            <a:ext cx="136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Mat</a:t>
            </a:r>
            <a:r>
              <a:rPr lang="en-US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erials</a:t>
            </a:r>
            <a:endParaRPr lang="en-US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362200"/>
            <a:ext cx="14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Directions</a:t>
            </a:r>
            <a:endParaRPr lang="en-US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1" y="1708589"/>
            <a:ext cx="4114799" cy="707886"/>
          </a:xfrm>
          <a:prstGeom prst="rect">
            <a:avLst/>
          </a:prstGeom>
          <a:noFill/>
          <a:ln w="31750" cmpd="thinThick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iPad</a:t>
            </a:r>
            <a:r>
              <a:rPr lang="en-US" sz="2000" dirty="0" smtClean="0"/>
              <a:t> (Things to Think </a:t>
            </a:r>
            <a:r>
              <a:rPr lang="en-US" sz="2000" dirty="0"/>
              <a:t>A</a:t>
            </a:r>
            <a:r>
              <a:rPr lang="en-US" sz="2000" dirty="0" smtClean="0"/>
              <a:t>bout App)</a:t>
            </a:r>
          </a:p>
          <a:p>
            <a:r>
              <a:rPr lang="en-US" sz="2000" dirty="0" err="1" smtClean="0"/>
              <a:t>Ipad</a:t>
            </a:r>
            <a:r>
              <a:rPr lang="en-US" sz="2000" dirty="0" smtClean="0"/>
              <a:t> (</a:t>
            </a:r>
            <a:r>
              <a:rPr lang="en-US" sz="2000" dirty="0" err="1" smtClean="0"/>
              <a:t>iBrainstorm</a:t>
            </a:r>
            <a:r>
              <a:rPr lang="en-US" sz="2000" dirty="0" smtClean="0"/>
              <a:t> App)</a:t>
            </a:r>
            <a:endParaRPr lang="en-US" sz="2000" dirty="0"/>
          </a:p>
        </p:txBody>
      </p:sp>
      <p:pic>
        <p:nvPicPr>
          <p:cNvPr id="2050" name="Picture 2" descr="http://1.bp.blogspot.com/--d90ldJrl_o/UiiHs_C0cZI/AAAAAAAAcx0/XUL7Jc0e5Ww/s200/Screen+Shot+2013-09-05+at+9.28.11+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21" y="1369057"/>
            <a:ext cx="1013980" cy="10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ontent.mycutegraphics.com/graphics/school/kid-sitting-with-table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10" y="704215"/>
            <a:ext cx="707390" cy="12769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7184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Wash your hands before using the </a:t>
            </a:r>
            <a:r>
              <a:rPr lang="en-US" sz="3200" dirty="0" err="1"/>
              <a:t>iPad</a:t>
            </a:r>
            <a:r>
              <a:rPr lang="en-US" sz="32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No water near the </a:t>
            </a:r>
            <a:r>
              <a:rPr lang="en-US" sz="3200" dirty="0" err="1"/>
              <a:t>iPad</a:t>
            </a:r>
            <a:r>
              <a:rPr lang="en-US" sz="32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Use only apps in the instructions for the center.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Always share with others in your group.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Be gentle when touching the screen.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Leave the </a:t>
            </a:r>
            <a:r>
              <a:rPr lang="en-US" sz="3200" dirty="0" err="1"/>
              <a:t>iPad</a:t>
            </a:r>
            <a:r>
              <a:rPr lang="en-US" sz="3200" dirty="0"/>
              <a:t> on the table unless you are taking a picture. </a:t>
            </a:r>
            <a:endParaRPr lang="en-US" sz="3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smtClean="0"/>
              <a:t>Leave the </a:t>
            </a:r>
            <a:r>
              <a:rPr lang="en-US" sz="3200" dirty="0" err="1" smtClean="0"/>
              <a:t>iPad</a:t>
            </a:r>
            <a:r>
              <a:rPr lang="en-US" sz="3200" dirty="0" smtClean="0"/>
              <a:t> ready for the next users.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90600" y="1048434"/>
            <a:ext cx="6657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Rules for using the </a:t>
            </a:r>
            <a:r>
              <a:rPr lang="en-US" sz="3600" b="1" dirty="0" err="1"/>
              <a:t>iPad</a:t>
            </a:r>
            <a:r>
              <a:rPr lang="en-US" sz="3600" b="1" dirty="0"/>
              <a:t> Center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701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5777" r="5071" b="5010"/>
          <a:stretch/>
        </p:blipFill>
        <p:spPr>
          <a:xfrm>
            <a:off x="2389909" y="1731818"/>
            <a:ext cx="4364182" cy="4364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838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Scan this code from </a:t>
            </a:r>
            <a:r>
              <a:rPr lang="en-US" sz="2400" b="1" i="1" dirty="0" smtClean="0">
                <a:solidFill>
                  <a:srgbClr val="7030A0"/>
                </a:solidFill>
              </a:rPr>
              <a:t>INSIDE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the See Saw app</a:t>
            </a:r>
          </a:p>
          <a:p>
            <a:pPr algn="ctr"/>
            <a:r>
              <a:rPr lang="en-US" sz="2400" dirty="0" smtClean="0"/>
              <a:t>to get to our class.</a:t>
            </a:r>
            <a:endParaRPr lang="en-US" sz="2400" dirty="0"/>
          </a:p>
        </p:txBody>
      </p:sp>
      <p:sp>
        <p:nvSpPr>
          <p:cNvPr id="4" name="AutoShape 2" descr="Image result for see sa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ee saw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662056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4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625513" y="1591739"/>
            <a:ext cx="4368800" cy="868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38200"/>
            <a:ext cx="8229600" cy="560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School Rules</a:t>
            </a:r>
            <a:endParaRPr lang="en-US" sz="36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895600"/>
            <a:ext cx="3759200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Open the </a:t>
            </a:r>
            <a:r>
              <a:rPr lang="en-US" sz="2000" dirty="0" err="1" smtClean="0">
                <a:solidFill>
                  <a:schemeClr val="tx1"/>
                </a:solidFill>
              </a:rPr>
              <a:t>SeeSaw</a:t>
            </a:r>
            <a:r>
              <a:rPr lang="en-US" sz="2000" dirty="0" smtClean="0">
                <a:solidFill>
                  <a:schemeClr val="tx1"/>
                </a:solidFill>
              </a:rPr>
              <a:t> app.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Tap Drawing.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Draw a picture illustrating an important classroom rule.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Tap the green check.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Tap the 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Type the rule.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Tap Done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48200" y="2895600"/>
            <a:ext cx="3581400" cy="3048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000" dirty="0" smtClean="0"/>
              <a:t>Tap </a:t>
            </a:r>
            <a:r>
              <a:rPr lang="en-US" sz="2000" dirty="0" smtClean="0"/>
              <a:t>the microphone.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Record what you wrote.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Tap the red button when you are done recording.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Tap the check.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Tap the check again.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Tap your name.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Tap the check.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51400" y="1840468"/>
            <a:ext cx="3302000" cy="369332"/>
          </a:xfrm>
          <a:prstGeom prst="rect">
            <a:avLst/>
          </a:prstGeom>
          <a:noFill/>
          <a:ln w="31750" cmpd="thinThick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iPad</a:t>
            </a:r>
            <a:r>
              <a:rPr lang="en-US" dirty="0" smtClean="0"/>
              <a:t> with the </a:t>
            </a:r>
            <a:r>
              <a:rPr lang="en-US" dirty="0" err="1" smtClean="0"/>
              <a:t>SeeSaw</a:t>
            </a:r>
            <a:r>
              <a:rPr lang="en-US" dirty="0" smtClean="0"/>
              <a:t> </a:t>
            </a:r>
            <a:r>
              <a:rPr lang="en-US" dirty="0" smtClean="0"/>
              <a:t>app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 rot="20370000">
            <a:off x="3723306" y="1750535"/>
            <a:ext cx="136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Mat</a:t>
            </a:r>
            <a:r>
              <a:rPr lang="en-US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erials</a:t>
            </a:r>
            <a:endParaRPr lang="en-US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789" y="2450068"/>
            <a:ext cx="14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Directions</a:t>
            </a:r>
            <a:endParaRPr lang="en-US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http://www.playrific.com/images/media/david_shannon_no_david_readaloud_sou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t="33154" r="42884" b="9700"/>
          <a:stretch/>
        </p:blipFill>
        <p:spPr bwMode="auto">
          <a:xfrm>
            <a:off x="1199640" y="1037457"/>
            <a:ext cx="993908" cy="9884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77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3505200"/>
            <a:ext cx="3657600" cy="2667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Open the Scan App.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Scan the QR code to get to the </a:t>
            </a:r>
            <a:r>
              <a:rPr lang="en-US" sz="2000" b="1" i="1" dirty="0" smtClean="0"/>
              <a:t>Understanding Pronouns </a:t>
            </a:r>
            <a:r>
              <a:rPr lang="en-US" sz="2000" dirty="0" smtClean="0"/>
              <a:t>video.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Have the worksheet and a pencil ready.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4648200" y="3505199"/>
            <a:ext cx="3657600" cy="2667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Click 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Follow </a:t>
            </a:r>
            <a:r>
              <a:rPr lang="en-US" sz="2000" dirty="0"/>
              <a:t>the directions in the video.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7000" y="1953936"/>
            <a:ext cx="4216400" cy="1094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370000">
            <a:off x="3907793" y="2112732"/>
            <a:ext cx="136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Mat</a:t>
            </a:r>
            <a:r>
              <a:rPr lang="en-US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erials</a:t>
            </a:r>
            <a:endParaRPr lang="en-US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4789" y="3135868"/>
            <a:ext cx="14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Directions</a:t>
            </a:r>
            <a:endParaRPr lang="en-US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032337"/>
            <a:ext cx="3200400" cy="1015663"/>
          </a:xfrm>
          <a:prstGeom prst="rect">
            <a:avLst/>
          </a:prstGeom>
          <a:noFill/>
          <a:ln w="31750" cmpd="thinThick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iPad</a:t>
            </a:r>
            <a:r>
              <a:rPr lang="en-US" sz="2000" dirty="0" smtClean="0"/>
              <a:t> with the Scan 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Worksheet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Pencil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8477" r="6897" b="6784"/>
          <a:stretch/>
        </p:blipFill>
        <p:spPr>
          <a:xfrm>
            <a:off x="1405677" y="1261053"/>
            <a:ext cx="1466152" cy="1447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914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Understanding Pronouns</a:t>
            </a:r>
            <a:endParaRPr lang="en-US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500253" y="4932041"/>
            <a:ext cx="1953493" cy="445581"/>
            <a:chOff x="2847107" y="1406235"/>
            <a:chExt cx="3611659" cy="891163"/>
          </a:xfrm>
        </p:grpSpPr>
        <p:pic>
          <p:nvPicPr>
            <p:cNvPr id="1026" name="Picture 2" descr="Logo mark e3f73b9f5ff75bfa24d3a9ab908468cd8291dfa2e1c1baef37fcd68a45ed6c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107" y="1406235"/>
              <a:ext cx="891162" cy="891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ogo type 4a5835e5906ddb4123ca71d030d01e883cf2cf01a768deabe8f04a684cfabec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686" y="1614633"/>
              <a:ext cx="2675080" cy="33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42" y="3430734"/>
            <a:ext cx="1785937" cy="5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8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7023"/>
          <a:stretch/>
        </p:blipFill>
        <p:spPr>
          <a:xfrm rot="16200000">
            <a:off x="1371600" y="-852055"/>
            <a:ext cx="5943601" cy="7620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1" y="61354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worksheet can </a:t>
            </a:r>
            <a:r>
              <a:rPr lang="en-US" dirty="0"/>
              <a:t>be found at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learnzillion.com/lesson_plans/5564-understand-pronouns#fndtn-additional-material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62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838200"/>
            <a:ext cx="8229600" cy="503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Making One Dollar – 4 Ways</a:t>
            </a:r>
            <a:endParaRPr lang="en-US" sz="3200" b="1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949825" y="3188732"/>
            <a:ext cx="3279775" cy="29834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Explain your work.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Tap the check.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Tap the check again.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Tap your name.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Tap the check.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Tap the arrow to the right to get the app ready for the next group.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3188731"/>
            <a:ext cx="3962400" cy="2983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the math organizer and money </a:t>
            </a:r>
            <a:r>
              <a:rPr lang="en-US" sz="2000" dirty="0" err="1" smtClean="0"/>
              <a:t>manipulatives</a:t>
            </a:r>
            <a:r>
              <a:rPr lang="en-US" sz="2000" dirty="0" smtClean="0"/>
              <a:t> to show $1.00 four different ways.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Open the See Saw app.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Tap Photo.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Tap the camera to take a picture of your work.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Tap the microphone.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810000" y="1692226"/>
            <a:ext cx="4419600" cy="76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370000">
            <a:off x="3831593" y="1902935"/>
            <a:ext cx="136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Mat</a:t>
            </a:r>
            <a:r>
              <a:rPr lang="en-US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erials</a:t>
            </a:r>
            <a:endParaRPr lang="en-US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819399"/>
            <a:ext cx="14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Directions</a:t>
            </a:r>
            <a:endParaRPr lang="en-US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748702"/>
            <a:ext cx="3124200" cy="707886"/>
          </a:xfrm>
          <a:prstGeom prst="rect">
            <a:avLst/>
          </a:prstGeom>
          <a:noFill/>
          <a:ln w="31750" cmpd="thinThick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 </a:t>
            </a:r>
            <a:r>
              <a:rPr lang="en-US" sz="2000" dirty="0" err="1" smtClean="0"/>
              <a:t>iPad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See Saw app)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Math </a:t>
            </a:r>
            <a:r>
              <a:rPr lang="en-US" sz="2000" dirty="0" err="1"/>
              <a:t>M</a:t>
            </a:r>
            <a:r>
              <a:rPr lang="en-US" sz="2000" dirty="0" err="1" smtClean="0"/>
              <a:t>anipulatives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 rot="19906976">
            <a:off x="1264509" y="1143383"/>
            <a:ext cx="114549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en-US" sz="11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hallelujahbreakdown.files.wordpress.com/2015/11/coin-bord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0" b="1970"/>
          <a:stretch/>
        </p:blipFill>
        <p:spPr bwMode="auto">
          <a:xfrm rot="5400000">
            <a:off x="800099" y="-383009"/>
            <a:ext cx="3048000" cy="41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hallelujahbreakdown.files.wordpress.com/2015/11/coin-bord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0" b="1970"/>
          <a:stretch/>
        </p:blipFill>
        <p:spPr bwMode="auto">
          <a:xfrm rot="5400000">
            <a:off x="5295900" y="-383009"/>
            <a:ext cx="3048000" cy="41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hallelujahbreakdown.files.wordpress.com/2015/11/coin-bord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0" b="1970"/>
          <a:stretch/>
        </p:blipFill>
        <p:spPr bwMode="auto">
          <a:xfrm rot="5400000">
            <a:off x="800099" y="3045991"/>
            <a:ext cx="3048000" cy="41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hallelujahbreakdown.files.wordpress.com/2015/11/coin-bord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0" b="1970"/>
          <a:stretch/>
        </p:blipFill>
        <p:spPr bwMode="auto">
          <a:xfrm rot="5400000">
            <a:off x="5295900" y="3045991"/>
            <a:ext cx="3048000" cy="41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3996" y="457200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$ 1.00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09797" y="3886200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$ 1.00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13996" y="3886200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$ 1.00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09797" y="457200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$ 1.00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 rot="19906976">
            <a:off x="4007711" y="2623251"/>
            <a:ext cx="114549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en-US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6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38200"/>
            <a:ext cx="8229600" cy="503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Life Cycle of a Butterfly</a:t>
            </a:r>
            <a:endParaRPr lang="en-US" sz="3200" b="1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949825" y="3188732"/>
            <a:ext cx="3279775" cy="29834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Go to the See Saw app.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Tap Camera Roll.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Tap Camera Roll.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Tap your video.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Tap the check.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Tap your name.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Tap the check again.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3188731"/>
            <a:ext cx="3962400" cy="2983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Put the butterfly life cycle pictures in order.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Go to the camera app.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Change the mode to video.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Record each other explaining the stages of a butterfly’s life cycle.</a:t>
            </a:r>
            <a:r>
              <a:rPr lang="en-US" sz="2000" dirty="0"/>
              <a:t> </a:t>
            </a:r>
            <a:r>
              <a:rPr lang="en-US" sz="2000" dirty="0" smtClean="0"/>
              <a:t>Follow the directions on the right to put it in See Saw. (Each person explains the whole cycle.)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1692226"/>
            <a:ext cx="5105400" cy="76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370000">
            <a:off x="3210687" y="1860721"/>
            <a:ext cx="136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Mat</a:t>
            </a:r>
            <a:r>
              <a:rPr lang="en-US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erials</a:t>
            </a:r>
            <a:endParaRPr lang="en-US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819399"/>
            <a:ext cx="14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Directions</a:t>
            </a:r>
            <a:endParaRPr lang="en-US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748702"/>
            <a:ext cx="3810001" cy="646331"/>
          </a:xfrm>
          <a:prstGeom prst="rect">
            <a:avLst/>
          </a:prstGeom>
          <a:noFill/>
          <a:ln w="31750" cmpd="thinThick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iPad</a:t>
            </a:r>
            <a:r>
              <a:rPr lang="en-US" dirty="0" smtClean="0"/>
              <a:t> (Camera and See Saw apps)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Life cycle pictures</a:t>
            </a:r>
            <a:endParaRPr lang="en-US" dirty="0"/>
          </a:p>
        </p:txBody>
      </p:sp>
      <p:sp>
        <p:nvSpPr>
          <p:cNvPr id="9" name="AutoShape 2" descr="Image result for butterf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xQTEhUTEhMWFRUXGBkaGBgYFxsdHRshIhobHxogIh4hIiggHyAnHR4fITEiJSktLi4uGCAzODMsNygtLysBCgoKDg0OGxAQGy0mICYtLS0wLzAwLS02Ly0vLy8tLS0wLSstLS0tLS0tLS0tLy8tLy0vLS0tLS0tLS0tLS0tLf/AABEIALoBDgMBIgACEQEDEQH/xAAcAAACAwEBAQEAAAAAAAAAAAAABwQFBggDAgH/xABKEAABAwIEAwYCCAMGAwUJAAABAgMRAAQFEiExBkFRBxMiYXGBMpEUI0JSobHB8GLR4QgVM3KCkiSi8RZTc6OyFyU0Q2Ozw9LT/8QAGgEAAgMBAQAAAAAAAAAAAAAAAAQBAwUCBv/EADMRAAEDAgQDBgQHAQEAAAAAAAEAAgMEERIhMVFBYZEFEyJxgdEyocHhFBUzQlKx8IIj/9oADAMBAAIRAxEAPwBk9oHGbWGW/eLGdxcpabH2iBrJ5JEiT50il9oLlwl5d9eXocghhm1KWmpIMZyDJAMaEEwNzNevbdjCH8UWEnMllAaOqozAqK9CBGpA00OWZpeZqF1ZSTij5M9+7PXvF/zqzw/jK/YVLV7cabAuqUn/AGqlJ+VUZVPv5UChFk0MD7cL5ogXLbVynmY7tfzSMn/JTU4W7U8PvIT3vcOnTu3oTJ8lTlVJ2Ez5Vy4RXtZWLjziWmW1OOLMJSkST++vKougtXalFc28D41jdncCzabcdKRJtXgYCRpKVKIyJ00KTlkjQ05OFuP7e7X3DqVWl2NFW7/hVMT4CYzj5GBMAVN1BFlrqKKKFCKKKKEIooooQiiiihCKKKKEIooooQiiiihCKKKKEIooooQiis/xZxlaYembhzxn4GkeJxfSE/hJgedJjtA4+xd1SWww9YNO/wCGkJUHXNtCuM0/wpA31mhFk4OKuPrGwkPvAuD/AOU343PSBon/AFEClXj3bu+qU2dshsclukrV65RCUn1KqVOI4c6wvI+0tpZAVlcSUkg84OvI/I1GCqi66wrS4n2g4m+frL15Pk2ruh/5YT+NVo4mvZn6Zcz179z/APaqsiidam6LJnWfaM/aN2zjGILuyof8RbXKCSlWhMOnUp1gHNymDsH3w9jbV5bouGFZkLHuk80qHJQOhrjYb07f7OeIgG7t1Lie7cSkqTHNKyBvPwSdvh25iCEsOObFbOIXaHFArDy1EpMg5znG3koSORkVTJUMsZfFMz5Vqe1dlf8Ae94FBROcETPw5E5fYJ09qzXhCBCvEScwjbpHtUFdNUc16MtFakoSNVKCQAJMkwIHM0xOyvgJrEw46+4pKG1JTlbCQVeEEySDoZ6cjTY/9lGFQItSCNlB54H1nPvUKSQFU4d2LYelI73vnFQJlwpE89ABUzAezJuwufpVi8oKyqSpt8Z0lJIJAUnKpJ0GpzehrU22DraAS3dP5QICVlDg9ypHeH/fXsfpKf8AuXf97UddfrJPsKlcKNdkLCfpLSmVoMoebVmCDGpCwJSI37xISRoZ2qgx1+wcfat8SFqt5aCbd1UQ4kmIndpU7awTqkzKRaYjxta2zqWrxSrVahKO8EpUOZC0ZgIOniyny1E869pONM3WIvvsJHdHKlBCQnNCQFKIjWVZjJ1iKhSE27zj4YReCzuHl3VuQFBRBL9uDslZ2dTzn44P2tJZ+HX7T7aXWXEuNrEpUkyD/XkRyNcWZTE6kDc9OlNLsbVctocdtnikl0JDTkFh45R9Wo/Ey6ZGRzZUZddjN7KLLoqiqnhzH27tslIUhxByusr0W0rooexg7GrapXKKKKKEIorzU8AoIJ8RBIHkIn/1D516UIRRRRQhFFfhUJAnU7edftCEUUUUIRRRUPFsTatmVv3DiW2kCVKVy/UknQAakkAUIUtSgASTAGpJ5Urse7Um3btvD7B5CS4vIq7Kc6EE6ANp2WonQKPg23GooO1jHbm4sysly2YWU93bhPjcQTHeXCphpB2S39onWY8KSmoXVl1Ba4bYW90200hFxiBCl53VBTo0GZ11ZkjlCUiddEgSU3tslHed6Abp+CnvAAEIB3Sgk5EJmJCSpZgZs0CuXuCb9ti/t3nwktJcHeZ0lQykEKOUAkkAzsdQK6Ww7juzuHe4tFm4cylUISQkARqVKypjUaCTrtQhVHFnZ5/eb7b1273QQjIltgAneTLqxrryyCNetZ/GOxC1S2Vs3D6SlKic+RQMAnZKAfYUzZuVcmGv97v/APL8687vC3XUlK7p1IUCD3KUI36EhSx6hU+dQgLj9Jr9zmukbjsZw1QOj6VGTnDpJk89QU/hSZ7ROCjhjyUF1LqHAooI0UAI+JPvuNDB22oXQKyi4gRM86YHYxYvLvHSzlJSwZ8QG6243MnY7be4rAuMQEmfinQcqcv9mxBz3yuWVgbc5dO/6edSFDlN/tFYSO7t7sZsyVdyqAMuUhShP2pkQOWp2O6Qt0lSwEJkqMJTGYknQADcmdudda8eYAq+sXrVC8ilgZSSYlKgoAxyJEHQ71zraWJwx2zvVqbUtD6w7bSO8aLaylQIkzmSCQraSnkaCparbgBOLWV79HYt+7cuB4k3La8mVOY5iRBgSdQSdY1NPgqvEoKlfRlKCSYHeJBMbT4vnHtWPw7tdw5+6Q1DiJEJedSlKQTy3JSD946T86399eoZaW84oJbQkrUrkABJPyqAoJSdR28ER3lgncghNxqIjkW/15Grey7c7FRAcZuG+phKgPkqY9qQ2KXQcfdcQMqXHHFJT0ClEgaeRio7TeYwKCV0G3yCYna1xIMUdbVajvGGUqggeOVAFRUPiA8MdNJ5iluoGr1jhtxQ2BnYg+VR8WwZxgZlaj029ZqhtRGXYcQumXUkjW4sJsvS14jdbsnbFCW+6fWlSyUeOU5csLnaUzBGkmIk1HsMVetc4aWUh5vI4mQpCxqDI1ChvB5ToaLDBVvgqa1iJB3219pFfgwF7NlKSD5/v8a7M0YJBcFWKaYgENNlIwTim6tXg+y6rvAd1GZGkpM7pIABHPKk7pBHT/A3Fgv7dDqm1NOKTOU6pVyKkK2UmdCN0nQgaTyZcWa0GFJI9RVvgPF93aIKLd3IkkKiJAUNljoqPCeShooGKsBB0VT2EGzhmuwaKxHZn2hNYm1lVDd0gfWN8lDbOjqkncbpJgzoTt66VSqsflPcvCfqnU5o5oX9WufJIX3h/wDDFWteV3bpcQttYlK0lKh1BEH8K8sLeKmkFXxgZVxtmScq/wDmBoQpVFFFCFX4p8duf/rf/idFWFQr8eO3/wDFP/2Xam0IRRRVBxpxaxhrBefMkyG2wfE4roPIc1bD3AIhWGM4qi3bLigtZAMIbSVLX5JSPxJgDckDWuW+POOX8TdzOHIyk/VMg+FPRR+8rzj0gV9cRdo97dh5K1hKHj4koEeDk3P3OZG6iTM7Vk0NKVoATUErtrSdFY3nEVy6wm3W8otJJVln4ldVHdZAgCSYAERXoxxE4mycscjRaW6HSso+sCgANFTtAjYnU9ajtYK8owEEk8q/b3BnWRLicvuKr76O9ri6t/DTWxFpsoAradl3GCcMuluOoUtpxBQsIy5hBBSRJE8xEjeeVUGEYG4+CpIOXqBUq44dcRrER1rh1RGHYb5qxtJK5uK2ScV328Wg/wAK1uF9MxQj8iqo+Hdty33m2GcNzLcUEpBuY1PX6rTr6Uj3GSKvezy/Rb4lavORkS4AonYZgU5vYqn2q66oLLLpy4uL4IJQxbFUbG4cAn17n+Vc38av395cO3N1bKlsBtWRCu7bAlQBUJB3JnNzrqG8uUNIU46sIQgEqUowABzpNY12xW67G4aZbdDy+8bQVwU5Vz4yZ3CSfDG8cpoKhqS4VGvPlFdZdnGACyw9hndZGdw5YJUvxGf8shMnkkUj+D+zh5y8tIW0tAS1cP5VBQaTnJShUSCpYToPXkJPS1SFy7ZFJHtGwqxssSU9dNKebvmXRAhS2nQUjOkEjQyInUHNGmlO6lT/AGhsIU7ZMvpRmLDviIElKFpgn0zBM+1BUDVKPD8ft04e/YP2/eKLhcZfbIkLACRm+8iPPZR02NVqsbfUwLdd48pmf8EFagBy0UUiP4QYrxTaJaS8m5Q6273aFMgpIBJUkyZ+yUSQRvpUzhnhe4vQ6bZGfuQkqE6mTAgczoT6CuSrQLqr+jgpBSSo80hJkfpv0Nfbdo6CCGl76eE1vuDbAJzFxtaSkwZTzkyOoI8x7HetuhsAjMmDoYPQ8p96xqntUxOLQ2/qtaHs4OaHF2fklfbP3bQBQytQI1CmxvpmAM+IdPI9RUp/iB1xstv2i9RlgJVJ0OoGwgx86azjSCAkddOesfqNKhNtpOmxB0B/L1/fSs11exxuYxfkSE6yJwFg825gFKTh3EPobxQ6laG1HTMDpoNdf3BpiBKFpCwErSQCD+s1NxvAm7ho94jNqZM6iRy5x51hAH8MJmXrUmJOhTP7HkfKu5HNqziZk/bfyO6mFxpxY5s328+S0F5ZJUNUAj9zWP4h4XBGdkajdPX0/lW4sb5D6A40ZH5HzHI/yr5fY6VVBUyQP25JuWCOdlnaJRWF49bPJdaUpp1sylQ3B/Ig7EHQgwd66e7MuPm8UZOYBu5bA71sbH+NHVBPLdJ0PIlMcRcPh0FSfCoCTHOsfhWJv2Nyl5lRQ62dOhHMEc0kbivTUtU2dtxqvMVlG6B3LddmVCY8Dq0cljvE+ohKx5D4VeZWqqrgXi1rErVL7fhUPC62TJQrmPMHcHmDyMgXN80SkFOq0HMnzMEEdNUkpnlM8qaSKk0V8MuhSQpOxAI96+6EKK5q8gckpUo+RJAT+Gf8alVFtPEpxfU5B6Ikf+sr/Cq7jDidnD7ZVw+dtEIB1WrkkfqeQBNCFG474yYwy3713xOKkNNAwpxX6JGmZXKeZIB5Z4m4iuL99T9yrMs6AD4UDklI5JH46kyTNfXEuPP4hcquHzmWqAlI2Sn7KEjkB+ZJOpNX3D3D2SFuCSdhypeoqGwtuU3S0j53WGm6rcD4ZLnjc0TyHM/0rZ4dhKEbJA84qdb29SLq6bYQXHVBIH7gDrXnKiskmdYdAvTwUsUDcuq+kMJaSVmEp1k/zNLfifEzdvZWUKKE/dB11Gp/SrrvHsTXCczdoDryzR+f6VtsKwptlGRpASAPc+poZI2jOJ+b9tvPmqJcVU3C3Jm+/ly5rE2eMvstBtu0WkAaE8+pPn5VWYhfXjoyqZXA38B11mmmW69Mv/Wqm9osa7EIxfzKl9M5wtjNvRI163dGqmlgHqk1EUqJBEU+X7ZJ6VieKeHy4sBtsqUo+EJTOpjSBrWpS9rNldhc2yz5+zS1pc111knOInnQ01dPPO26FJlouGIHITptoDyq9vuJ7K6xFp+4te7s2mwgMtwVLCQoozGRJKjqZ2A33qi4l4eesnu5uEZVlKViCCCkzB+YIPmDUR6wKy4q2bdW0kpAOWSCrRAMSJUqQBzrZFllG66L7FOH27ey+kJBSq7PeFEyEICl90kHcwkyZO5NMKqvhWxLFlbMkQW2GkEeYQAfxmrSu1QUV8PNJWkpUApKgQQdiCIIPtX3RQhcn8aYE809cJubpC12pZaQgqOZbRSS2UAzolOWRJIzbnnA4V4nubBal2zhRmADghJChrHxA6iTB335TW07eMNUziPfZCW7hCVCR4StKe7WOshIQdPvetLNlJJyjmdvw261wdM1a3hZNTB+ObVICnAsgAklSdVGNZjeSd/In1sr/tGsciCELUsEpVpqBy566z8vesxgvBKAlK3iSuNpgCen751oW+GLZEZWwZjeSdufX+tealfRNJABK9A2OpdYusOq+MP7RLZSgFIWUynMcslM7banX5TvXl/26YClHbUxM66kDz86shgzIVKmUzJkxrrObXXqa+BgLIj6pHUaDy+W1LmSj/geqvEU38h0+6jtdpDBlISqMg2TIUZA2idjz/Wqu64zaWlQNs6oGQfDAPL0Ht0FaNuySlOXu05ROwHPf9+tT2D4UpKRlG0JE7QfXTSfSue+puDDlzR3UrR8Q6fdJ+1cet3FO2yVBEgd2ogkgyYyjUj8tOtbTCuKmHxCiGl6ylW0+tay7sEqiQlQI8MpgRv6bz/Ssdj/AAelZKkJ16ydpnfr/mzU06ogqTaUYTv77qpjJYc4zcbe2yt32PxjWslxRgecd4keMcvvCoVtjNxZLyOAuNjkrWJnn8/LQ1p8PxVm5SSlRn7vMfv8aBFNSuDxmNwru9iqWmN2R2KyHAXFjmF3aXhKml+F1A+2ieQOmdJ1HuJgmusLO6Q62h1tQUhaQpKhsQRIPyrlXibCNTlGipI8lf1H4jzpk/2euKipDmHOnxNy4zP3Z8aPZRzD/OrkK9DTziVmILzdVTmF9im5bjItSOSpWn3PjH+45pP/AHnlXrdulKCRvsmdpJhM+UkUt+0HtKFjdlltKHVNIbVkkgla1KCkqUBCUhBSrXmpHnV9wFxYnEkTIDrH+MgbJWorAAMwpIAUArWd+VXpZaV55u3ZK3FZW2kSpSuQSNSflXK3aDxa5il2XTKWUAhpB+wmdSQNM6tCYnkJMCmF/aB4vJUnDGT91dxHM6FtH5LPqjzpf4Bg2ozAHJ8XmrePRP5+gqiecRNuUzS07pn2CkcNYCEgOLHiPwgxp/WtbbsVW3+ItW4GYyrklOpPtyFZW6xe5u1921mAP2Ufqef5VhGOaqJeTYblej72GlaI25nYarWYrxU01KWx3i07hPwp9TtWKvL5dw8FvypA+ymQkDoP51tuHuz6RmuDIGuUD2iNid9T06VumcDbgBQKU/ZSEoMgbQBonzJNDJYKc2jGI76dFRL3k36hsNhn13WCsuMmENhIZWhKYACQI9N6mo48YEwhwkfw/uK067FCSU9ylPITr7dOulSGsNaUdWtepSB6wIk8tfKkS6mc7Nh6q0mUD4h0+6xr3HzW/cuBPUgxPqBH415u9obA07tXv+95rSXOGN7BtMa7gTrzgaDaoRwBpR1aTvpp1oD6Liw9VOCe2Th0+6zy+Prc7oX+FQ3+OG0kLaCw4kgpVtBBkfjFaS74QYVP1afWIrNY7wJlbUtmSU6xM6dB+dN076AuAzHqqZRVhpsQfRZniTiN++e7+5XnXlCQYAASJgACIEkn3NbLsnsHVXtq0h9txpcXLzKSSEd3/h5xA8eYpIAJgwTsKXKWSTlAM7RTc/s6YWTdXFwQYbaDYPKVqBPuAnbzr0osvPG6f1FFFdKtFFFFCFju1bhxd9h622ky82pLjY0klO4B5EpJHrFc5cP4S8Yu+5UthtYzr5A9DGs6/jXX1IXtH7P762U+9YrW5aOuF1bDcyhRkklGy0g7RqBGmk1xI3E0hWxPwuBVzhjjbzaVoKcsA6JA3j1/Zq2WwmAomAQD0AIEHbzrnq0xJxBEOLABJKQojfeBsDoOXISDFWw4gUWMqnVqWNIWVHTnCklPOICirntsfPP7Fdc2fl5LZHabSMwbp2PIQlJWrKQJ1BmNBvB2BIG/zquXilugSp1IUTEDUiACD79fKkcLxySc6hIIMdCZP7nymvkLVlPikHYeEkRHXVOp8p86sHYreLlH5lyTqOOW86OiSeR36wfWpVnibWolChEGTMennSEU8oHQ+moOnLWvVy4dTAMpO4O1B7EA0ep/NWkWLV0ExdAz4tDpAET/AC0n+RivN9gp8QzZd52I9eUfhSI759O7hjydBH4EipllilwD4XtdtXEnT30qs9kED4123tBpOTSmji1o08Cl0gyOZ13jeZFYG9wFbC87KsyAfskBQ32Oo57HQ1C/vR9RJKp57Azy5EUf3w+mczf4Cr4KWaHIOBGyiWoikzLSDurhnFEupyOmDyJGU7TJH2Y66jTeoFtdLsbxm9bGrSwVpHNJ0WB5KSSn0UKgvqce1DQMc0nX3E1BRcrB7tIOY+EJOu+gA/Km4ISx12dEtUzB7LSehV/2m4q09iF2thxTjbvdKBT8JIQmJ5wASOWs1reyLiFmxYxB+XAhllglpw6qeOcKyxoAVhKdpiJ+GlewpSnGkLmE+CCnUAKJIO06k7+lfNm2SQkZion4EpnMRt5f9TWmshaTDUOPPLu3yVOuFTip2AJ38hyA6ac6tri8CAEIJUtQ0SkFSz1gb/6jA6ZtqxovlrMDMY0hIq8tFOspK1pcTP2ike2pWJ9PP55E8Jc7E8+i26eZrWYWZc1YYXwc9crKnR3bZ3BXJMfeVGvoABpsKYODcPtMJhoDoYn+eg8zJ9KWqeI3Nkd6oeaR+QX+teB4ouUCAtSY6Epn1yrpeWmqJsnEAbf76qxs8TM29funSxbkjUxEHoPz38zJ86ksgIGWR4vIaxPWkW7xnfrGjqo2+8Y05qkxtzGtRnuJ7pUZ30nTaVSNTr4eZnkdqrb2U4aFcurGnW/RP5biAVIBQlWoEJ1Ma9On6VCcumRK+/bOhnMsQOW+2+m9I5/ia4UkNrcXHM/EFAjSZmUzMDYchXrbhgMkruV94CJZMpHiKkq0gzACTvMHYxXbuzLjxFcCsbwTURjLKh4XUqPr6/v3r0ZvU6ZVp12Mge+9JZtzKleUrmRlUcsGCCrkdQSkghW3LWvhvOpKlIU54QCYM6a9AIHOeQBOtVnsRvB3yV35lb9qer9wJITyn3/flVXjONNsNkuEDpsSfL9+VJxGIuAjK67vyXHyj86i3C1qMrWonkVKn86lnYYxXc7LkFye1AG+FufNW+M4W+mLksqbadUe7UJg67DUknX866T7LsEXaYaw06CHDmcWk7pKyVQdAZAIBmdZEkAUqezHgO8unWX7xTqLVhaXG0OAy4QZEJOyZAkkajad66CrfY2wssaV+I3RRRRXaqRRRRQhFFFFCFU4vwzZ3JzXFqy6qIzLbSVR0zRP40ueNuHuHrEEv28ukSllp13OehyhcJHmYGhiaYHFGNrYSEW7P0i6cCu6ZCgmYGq1EkAISSJM7qA51zRj3ED91lYeDacrq1uKSDLjqjClrJPIeEAABKdAIAjkmy7Y268cWsmHEh9lv6OlZhDIWpcASCSteqiT0gaxFW/DvAaXkpWsq11gED0G2n9Kz/1bbkZg4BGo2PpPnzrf4VxepLYS3Zuu6HbwjT0BMfpy51l1slRhtEdeOi06aOHMvGnDVSGOzK0JGrgPLxeY8ue2vWq/F+zMJ0aOYTqFRI15KA1Hr+NXieIr9ySixCemZcctDB1O4r6ZdxRe7dugHqo6a84n/pWdHLVs+KQepCZdFCf2fJY4cPWzRCbq1WmdM6HVRoPEdZBOo2qyRwtg7g0uLlo9FFMfPIZ671P4iGIIyMuLaWHjlSEgRqOsbD5+dFrwOlI8bqlHUnKYTqIOn6+lOPq2sAL3687qltPiNmtVWrgjDxmyYisLB0lMpPLkB5iecVXK4et21Gb/ADRrBaMK95gdP5VqDwmxPilXkoz7x/PrUmz4cZROVsbHqfzml39ps4En0H1TDKFw2HVL29tW83/DPPqmZBQY3gQUzofOIqJeWKFW5U2lxS0CXlLPw+IjTXUGRy5a7a7/AIgxi2tUkEJK+baSJHSem/4mspjNm86nv1IDQWAA1BzGEknTc8uUyRttTdNUOfYluEcL8fdL1ELGggG5/r2WWw742/Iq/Ka8CnwJ9DPzj9K+nipC4KSgpUfCZBBBggzzka+lfdlbKWYSkq0USBMgBJUo+yQTWzfJY1s1fMYchDSQtKvpCsqkZCdpMhY5EQRETsdqnYYw0oq+lXDiCnRtBbMe8+Ly21869re3ubQJfCUvtAZV5d0gE6g7j+RGg0rY4RilvfIywlR3IUPFMbnz/iHnWJUVJZd1rjccOXJbUMLXANvY7b+6osMwJsx/xyAnkFNEjloc6hHlG81c2vBtmvX6Qyo65sobPOT8RUIkztyGvSRccLW6iAEFv/IcpM678h6aaCvlfA6FSW3lzuJ8Ues7axt50oyqjf8AuPT2V7oXN4Bfj/AWHpSe9u3DAkAraA5ckok1QYlg+FICu7Q4s7JlZSDp1P6Cp2JcI3CE+B3vTEqTEE8iAQB5A168P4kUIhvDypSRCnESTPPQzBOgieWm2rQluLtdfyNlRgscx1WbTwct4S2ytCdYzFQnTTVQ1GnqK+ldmz0SVo2iDJgcth+VbU8YpRo60611K0wnfqd/lUr/ALY2i1n60J23mNenpFLvq6wfC36rsU8BOfsk7iuCKtyoLRmiIIUoD5RJBPmPbkw+A04I+W+/tnLR6fAv6S73ZV5LCgUH/NHQEmvvij6NcNKU26hW50IkkeXvsdd+lKx1xeXJugKzEcp8/KtKiqXys8YsRqk6qnZGbtOS6eHZdhWYrNoCpRJJU66qSTJ0K4q3wzhGxtyFM2bCFDZQbTm/3ET+NKfsj43SwyyzcXgUhSy0WnPiZJ/wVIUTKmjqlQ1yEpPhTNPKtBZ5uiiiipUIooooQiiiihCKo+M+JW8PtHLlwFWXRCBpnUfhTPLzPIA77VeUve2u1ZNow6/JbZumVLSDqtBOVxIEiSUknrp60KRqkZd8UXl5dOvl8tuupyHIVJAR/wB2nWQnynXUmSSai8P4Eq4f7oHQE5j5AxpX7xOlg3jqrJKkW5VLQVoQIE7kkDNmidYirDhTGm7N1RdCtoMcuf7FJ1TniNxj1tknadrS4B+iZuD8LsMgZGkyOZEk++9XbaEhOsACNzWIRxJe3MfRLYhJ2cdkJI6j89D7V6J4LuXyTeXSlJJH1aJA/kOkxXljTPvinfb5noPdbPeC1mD6BaG9x+2Z0W8mRoUgyr/aNaiIx9TgzMsLKYnOs5ExvPM/gKl4VwnbW/wNJn7ytT+O3tXmXPpLpQgyy0Rmj7S9wPQaGqyyIDwtJtxPsPddNJOpUOztXXHA++PHEISTAQPIbyRvNWqbZR3OtSXHEIGZxQSOqiAKzmOcf21vKUfWrHJMZZ/zfLad65ZFNUu8I+yl0rYgr1aUNjMsgJG5NYHHeOVrV9HsZGYlMpHjUI31ByjfXcRy3NDdYpd4m7lBOQEaAQBrppzMnc+XlTA4X4XRao0GZZ1KyNfOtQQRUQu/xP4BLd4+oybk3f2VPgfCzdvNzdEKcEqM/C3zJHVXnXrbsKvO7uHUlKHX0otkRrkTKlLI88p9JHQV8XBOJ3f0Rkn6K0Qq4WNlQfhBHUiB7n7NadC0uXkNpCWrJvu0xoM6wAQOXhQCPKaZja/9SU+I/IKl5b8DNP7KXXavhCGrhLqU5Q+nOY+8NHDHKdCfNRr57L7XvVP6gfV92RzIWdY6fD+Qq07TbG4uGk3gaP0RCVZFzoQXEomN/ErUbgpSFbGo/ZOC3mWpHgcXlQvlnQAooP8ApXmA5wqNjGm8uEF+Kz2Bpm5Kyw67+iptVL/+GuUJBJ2bdAg69CRGunyqJxLwgtpz6VY+FaSFlsfmnSI5lO2vpWltcLbdTeYY7oEr7xpUbIX4kKH+VW8bzHOq7g7F3SteH3elwxIEn4gIjXmeYPMEVlyh0d5o/wDobjdaDC11mP8AQ7FfPC3Grb2Vp76tY5+fMGf1/nW1QCnxDQkfEB11nSsHxhwdnJfYhDoBmNAr229/Oq/hXjhxg9xcglKdxHiSPTQEfl5aUm+lZO3vac2PEK8SvjOCTrumWp5Q3AV5iJqhaulWrziR9Yy8qUxCVJVGogwCD0q4w/FGHxLKwSROTQH5Gv25tM6Sk8/w6EeY3rOD3xEteNUwMLl+WWJNOyErGcfZVoR/pI1/GvC+wllZOdpCs25yiojeHt3EtvIAdbiSPCf4VpI1gjp+lQcQwW7Yy/RX1QkapclQPinTNp5aQNvMm0AEWa/CeenULk5HS68r/gy1c2bLZ11Qojr7fhWPxrhN23StTLhWkghYUPERz15/9a1X/a9xk5L62UBMd42JB84/kTVjc37D7Cyw6hXhJifLpuDTMc9XTkYjdvUdeC4McEuVrHoUqeEcYZtrlLlxbIuWYKVtrSk7x4kzIzCPxIkTNPnsi43au21Ws5VskhlKj4lMg/V+qkJhKvQHnXOjiy2twACZKdeWta3grh27aew2/bKfr7oJbSlQKyEk96SNgnKFg6z6V6sFefeF1JRRRXaqRRRRQhFFFFCEUsf7QF82jD0NrgrcfRkHOEglZHt4Z/j86Z1Kvt54bduWWX0K+qtyoujUwlRQM4A3ygEnoJNQV03VJPG7129dVcd0htPhSEtgJSnKkACN9dNeppj8HcFMtIS66O8cUAZVsnnoOvmaXOLWTtjcOWqlpWAUyUKCkLBAUkj1BBpnWPF7AZSpSwDA09uXU1idrOnDGtivY7LWoWxkku15rXhxKRroPKs3i/HDDKsoVmPICTOu2nPyrLrxS7xJRRbAtsgkFzWVdY9tdNudabh3gti21WA8795WonqByrLbTxwjFUHP+I+qbLy/9PTf2VKcTxG9ENNdy2YkrGUEAzz1P4bfPPvs31m99GQsKW4SYQSZJGqiOXWfKmFxTxIi0bMEF06JBG/ttzn2qn4MwchJvLlRU+sSM0ylM+vTbb2p2KcMiL3MAbwG5VToy5+EE34nZVaeE7h6HL+5KRuUhUxPKSdPb5VleJUWoUlizRABIW4pU5to9BodtT7VbcWcQquVKS2rKw2SCds35yeg9Ooqm4WtPpFwhCEeFCsy1HcCdPf99IfpxK1hklNstNAErMWFwYweu6anB2ApYYRAhShMGArrr7/gBVfx7jik5bGz8dw8cqssSJ0y+XryA9av+JsYFjbKeOq1DKgeZmP+mtU/Zpw6pIN9cgquHZyZt0pPPyKvy9aQgjuTPL6BNSvy7tinsWreEYfCYW6dzzedVokCNSBsAOQJ3r14bwFSg1ZEnOqXrtexEkZhI+0T4BqDopQ2qDdXiX71bx1t7GQnmFvkaxG+QaevrTL4QwtTLOd0Q+8c7n8P3Uf6U6dMxUedPwMMj/F5n6BJzPEbcvIfUqL2j2KV4TeNhIhLClAAQBkGdMdIKR8qwvZBgqbnBXmgcqzcrUhf3VpQ1kV1iQJHMEjnTL4uTNjdjrbvD/y1Uvv7Pjh+jXKCdA6Dl6EphX4JT8q0HEXwlItybcKqxt9Tf0fEMpSpkm3ukaEhBVB25oc6eVeHaJgilJTiNsfr2ACqPtt8leeUaeaT5VtuLcMQi4VnEsXoyODkHAgj2ztjlzbJ3NZ7gS4UhDlo7BctFd2ZGi2yPqzHQp09hWW8GF3l82laLCJG+f8Aa+uFccResBxMZwIcQOR/lGtYntN4eyFNwgDKRBgazqTPtNfl6wrBsSCkT9Gd8Sf8p3Hqj9BW34oYD1k6EeILbKkRrrB2166UmY/w07ZGfC5Mh3exlrtQlnw/gKX25YuVNvJg5FiQRpqOn9CPS3c4ixG0gPtlxA0zxIO5332/KsTh92pKpbWUOp5a+KOR9h+xs0uGscRetFKwM40Wg/y/ftTNdij8T2hzOO4VVMWvFmmzvkVRp4tfeeRctWy9ElKsgKgob7evTkedazCOOrZ0QuW1fdPLXT3/ACms3hl6rDbpTK5Nu5BT/D/UbH05aVqMa4ct7pMrRBI8LidFD9+lJ1BpxhxN8JGTh9VcwSZ55jgrdxhDieSkqHkQR+RrIY7wGy4StrMy51Rt/t/rUJTV7hp8JNzbp1IkiBrrv009z5VqMD4iau0Z0KEjdPMetJyRzUo7yF127j6hXNLZfC8Z/wC0SWxzDXbZXdOpEgkhY+0K2nY001/eVkUPHNkuFLbUkQF5FpASZ5t+KYkZSNa/e0p1AdaJTmASokflWa4DaeRiNg4lC0hdyjKoAgKSFgOhJ5gJJB969NQzOmha9wzKx6uMRyFoXW9FFFOpJFFFFCEUUUUIRXw+0FJUkgEKBBBEggiDI5jyr7ooQuS8e4XbtWbgLuB9KYuu5LUAZmymUuJ56n2E9YmFw/hyn3GW3CQ2VGPYSQB++dXvbJbLGM3MpjOWlIAHxDu0JBHUkgj1mqaxxktFpJQQppYMnQxyBTyInrVE4fgODVNQFuIYtE7cPYSy2lttICRAFeWM4mm3aU4skaHprp0JE+nnVHb8Z2pGZTkHmIMjy/rWafv1YrdpaAIt0mTJPiiNxyOteSp6OR8hfMCAMyStyWVoFmWJOimcP4U5fPfS7j/CB8CD0BPPrP7FXvGmId1bkJOXMIMbgen751oUoSlAQnQJgBI6a+XpS47Q7gqebaTqpQ5RzO34bec86Zhf+Kqh/FugVbx3UR3Ky1vhL9zkQ0k5dcyj8Ob7R89v086anAnDqbNo5oKjqVEfvT+Ve+BYSlhhCE7ka9fOfnNQuPMXLFuGmz9Y94UjnGxPlGn4Uy+rfUy9034f7VbadkLe8dqq9oDFcU+s8VpbDUa5SdgPcj/lrbcV36re2W40JccIbYQNytWiY6xv7VW8F4N9EtUNmA45419deXsNPnVde4k5cYm2zb+JTHhbB+HvVg5lnybbkn160wCJJMI0CpcCxuI6lX3AXDniQ2oS1akFZOve3B8R9chOb1ya6GmbUTCsPSw0lpGyRud1EmVKPmVEk+ZqXWtFHgbZZcr8brrOdorxRht0U6fVkHQ7EgK2/hJpW9g1/F0418IUhRid4II99/kacPFDWezuUxMsuCP9B9aUXZDbFN8CkE6LzeJOgymDpuJgepFVSutI0K2Jt43JxY5hiblhbKjGYeFQ3SoGUKHmlQB9qUF1eKZvba5cAQVFVndJ1gLB8BmNROyuaYOxp3Ure2HA/At4aIfSG3SPsuJ1t3Pf/DJ3/wAMVM8YcL/6yinkwm3+uvjjnBRdWriMsvNStrqfvJ9/5Vn+y7GA6yu3WSVNkwCRtPLnodK0eAYwbmzYuhovLCx/Ek5V9eYnXlWCxebHExcJH1TpKt9IURmHseXQCKyWjEHQu1Gi0tLSDQqk7Q+GFtXKnGkEtrlUJElJG8/zqHw1iamrltfwmAlem8c/cc/KnVfAKAcTrp8xSy7QsLDZQ+gaGZ36k+w1Pz0qaat74/h5BwtfdElN3f8A7MPotnxHgabtrLsrQoV8tOoFUPA3EC0qNncgBTc5SZkgbj98vStNgN13ls24IMpGgnSOWtZ3j3AipIu2AA6jUgaEjQ8ukaevpGdTubd1JLpfI7FNSg5St9ea2a9spAINLrjXh/6PN3aqLZBGYJJHlWn4c4gbumUnMAsABSZ10G9U/H2KoSx3ajJWoTB5DWaqpBNDUiIb2I3C7lwPhL/UFL5Lzt28hpCSVuKShCcxMqJjc7flpTx7FrJ5Qccukwu0/wCDZAACUpQZdgjRSiuApQ3yb70hbu8CXw7bkt5SCgiQQRzHMGeddNdjqf8A3Rakkkq7xSidyVPOEknnvXr2NAGQsvOyuJOZutnRRRViqRRRRQhFFFFCEUUUUIVHxNwla3wH0hvxpHgdScrjesgpWNRB1gyJ5Uj+O+D757FW2X3ArvcrTN04gIQsJQVQrJP1m6Y3UQIAG3RlUXG+Bi8snmIlZSVNGcpS4nVshXI5gNehI51BCkGy5WfU5bLftVoSVpWptWkkKBymDGoMe9a3h1l3DH0IuU5Q8lJGvX4SDtGvXrWTtcHddvBavrSw8pZStVwogJIH2iZM6QOsj1qdxPgtxaXKLZ10XCkoSW+7WpwBJkpSARIiJyxtrzpeeBsrCw8U1DMWODtkzr/iJhkEKcTnicsj2HTyrGYAoXOIl1ZMAnJJ3iarxj1krDiwq1V9NkRcSCD4weoI8PhiD61bcJcRWDVippbSxelZyPaZdSAglU+FIHxCNgTz0z4uze5jcGHxEWunHVoke0uGQKYjbgErVoBWFsX/AKbiRfJJaZMI89RAn3J9quO0krtLRnK+y6LgQko5jLOYakFMfa/iqJwNeYcGmrYOrNytaQUBtWpJ+98IAEmZFL01FNDE428Ry9yrpqqJ8gzy/wBZa3FsWFvbuvrIEJkDr90e529a9+xfhZTTKr64H/EXMlM7pQo5p9VmFHyCNjNUeBYSvFrxWdI/u+3ckkapfUn4UA7KTOqo5ac6c4FadFTGJt3alZ1XOJHWboiiiinkmomLMlbDqE/EptaR6lJApWdj2HPpunVusuNAI2WkiZMCJHkflTeoqt0TXODjwVjZC1paOKKhYzhqLlhxh0ShxJSeo6EdCDBB5ECptFWKtIns+K7V+8w+4+NtzMNNFToT6KTkUP8APUjjzCe9YKUznbOZG2o3In0n5Vo+1XhV5TiMRsUZn205HWxu4jcEDmU66bkER8IBgYHd29zbt3Lz6WQJQ5nhKQsAlQM84Ex8qyKqmkEokjC1aadhjwvKreAsWS9apbJOduUqnXmY/CPxr44ltM7DjfMAx8qy9xdt2eJK+iPIeZVBlCgpOvKQY0NbvG8M7t1tN+4i3tnkqHe5xooJJCCoxlJGs7aRvSMtFL+JD4xle/km46mMREPP3WU7N8UhksrMFKjEnXf8K0WOYglphalEkR8500pb2dhaf3mq3N4U2edUvjmACR5anTNBHOonEeKJzLZt31vW6VAtLWCDt0Inrv0pifsrvZ+8ByJzCpirgyPCRmNFCtnEtO/WBxDatYTvHlMTr7V5rsn3WV3CW1lltYSpe6UlXwiflt1HUVYcRDEHrZh+5bWLZIyMK7sJRB10gSZgnMd+tbXsYs3L4G0dy/QrdffuICdXlk/VpWftIGXNB+6AZG2w1ls+KzHSXy4KywPs4ZxNm3cRbmxtUtznzZn7hRAzGTISgGcpOp+6BEOnDrFthpDLSQhtCQlKRyAr2ZaSlISkBKUgAACAANgByFfdWBUk3RRRRUqEUUUUIRRRRQhFFFFCEUUUUIUa9w9p5JS8024k7pWhKgfUERWJd7NkW9x9NwxSWLgFR7tYBYUCNUQBmbB+8k6a6Gt/RQpuuWcc4cv7m/cU5hrrSnHJWhlshOhAWpClSkzqc0wSrzrT4vw1h2dXeWeI2DKGdXO6UsFcklSz9YmAI1BEydoFP+giospxLlXgvhK7ffStq0LzYUD9aC20pPIlR5Hokk+tOu37Nmn1tO36WT3SYRb27fdspGmij8buw1OUafDvO/oosjEV5sMpQkIQkJSkQlKQAAOgA0Ar0ooqVyiiiihCKKKKEIooooQisPx32ctXzbhaWbd5ZClFM5HFD4e8QNCeix4hPPY7iihSDZc9dpPCIt2A6LBbDqSApy2V3lsoahRIMLaPqmNYk71lLLD3720uLh688NmlGVDzilFQIUEhAJ0kjKNNZ8q6vUJEHUVlLnhmyNyibO2MAR9Q395w/d661zZdBy5y4wwa1t+5FpeJuytEu5UwEK0iPIzsdRGu9a7hHhtq+w4W9rZKVdLVLt48AltqFHRKtSrw6ZEj7Umnk/glsWUoNsyU+DwlpBG4jSIqztLVDSQhpCW0DZKEhIHMwBpvU2RiWCwjsubNs0xiD712Gvhb7xSGU7hOVKYVokxqo+UDStpguDMWjSWbZpLTadkp/Mk6k+ZJNT6Klc3RRRRQoRRRRQhFFFFC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eg;base64,/9j/4AAQSkZJRgABAQAAAQABAAD/2wCEAAkGBxQTEhUTEhMWFRUXGBkaGBgYFxsdHRshIhobHxogIh4hIiggHyAnHR4fITEiJSktLi4uGCAzODMsNygtLysBCgoKDg0OGxAQGy0mICYtLS0wLzAwLS02Ly0vLy8tLS0wLSstLS0tLS0tLS0tLy8tLy0vLS0tLS0tLS0tLS0tLf/AABEIALoBDgMBIgACEQEDEQH/xAAcAAACAwEBAQEAAAAAAAAAAAAABwQFBggDAgH/xABKEAABAwIEAwYCCAMGAwUJAAABAgMRAAQFEiExBkFRBxMiYXGBMpEUI0JSobHB8GLR4QgVM3KCkiSi8RZTc6OyFyU0Q2Ozw9LT/8QAGgEAAgMBAQAAAAAAAAAAAAAAAAQBAwUCBv/EADMRAAEDAgQDBgQHAQEAAAAAAAEAAgMEERIhMVFBYZEFEyJxgdEyocHhFBUzQlKx8IIj/9oADAMBAAIRAxEAPwBk9oHGbWGW/eLGdxcpabH2iBrJ5JEiT50il9oLlwl5d9eXocghhm1KWmpIMZyDJAMaEEwNzNevbdjCH8UWEnMllAaOqozAqK9CBGpA00OWZpeZqF1ZSTij5M9+7PXvF/zqzw/jK/YVLV7cabAuqUn/AGqlJ+VUZVPv5UChFk0MD7cL5ogXLbVynmY7tfzSMn/JTU4W7U8PvIT3vcOnTu3oTJ8lTlVJ2Ez5Vy4RXtZWLjziWmW1OOLMJSkST++vKougtXalFc28D41jdncCzabcdKRJtXgYCRpKVKIyJ00KTlkjQ05OFuP7e7X3DqVWl2NFW7/hVMT4CYzj5GBMAVN1BFlrqKKKFCKKKKEIooooQiiiihCKKKKEIooooQiiiihCKKKKEIooooQiis/xZxlaYembhzxn4GkeJxfSE/hJgedJjtA4+xd1SWww9YNO/wCGkJUHXNtCuM0/wpA31mhFk4OKuPrGwkPvAuD/AOU343PSBon/AFEClXj3bu+qU2dshsclukrV65RCUn1KqVOI4c6wvI+0tpZAVlcSUkg84OvI/I1GCqi66wrS4n2g4m+frL15Pk2ruh/5YT+NVo4mvZn6Zcz179z/APaqsiidam6LJnWfaM/aN2zjGILuyof8RbXKCSlWhMOnUp1gHNymDsH3w9jbV5bouGFZkLHuk80qHJQOhrjYb07f7OeIgG7t1Lie7cSkqTHNKyBvPwSdvh25iCEsOObFbOIXaHFArDy1EpMg5znG3koSORkVTJUMsZfFMz5Vqe1dlf8Ae94FBROcETPw5E5fYJ09qzXhCBCvEScwjbpHtUFdNUc16MtFakoSNVKCQAJMkwIHM0xOyvgJrEw46+4pKG1JTlbCQVeEEySDoZ6cjTY/9lGFQItSCNlB54H1nPvUKSQFU4d2LYelI73vnFQJlwpE89ABUzAezJuwufpVi8oKyqSpt8Z0lJIJAUnKpJ0GpzehrU22DraAS3dP5QICVlDg9ypHeH/fXsfpKf8AuXf97UddfrJPsKlcKNdkLCfpLSmVoMoebVmCDGpCwJSI37xISRoZ2qgx1+wcfat8SFqt5aCbd1UQ4kmIndpU7awTqkzKRaYjxta2zqWrxSrVahKO8EpUOZC0ZgIOniyny1E869pONM3WIvvsJHdHKlBCQnNCQFKIjWVZjJ1iKhSE27zj4YReCzuHl3VuQFBRBL9uDslZ2dTzn44P2tJZ+HX7T7aXWXEuNrEpUkyD/XkRyNcWZTE6kDc9OlNLsbVctocdtnikl0JDTkFh45R9Wo/Ey6ZGRzZUZddjN7KLLoqiqnhzH27tslIUhxByusr0W0rooexg7GrapXKKKKKEIorzU8AoIJ8RBIHkIn/1D516UIRRRRQhFFfhUJAnU7edftCEUUUUIRRRUPFsTatmVv3DiW2kCVKVy/UknQAakkAUIUtSgASTAGpJ5Urse7Um3btvD7B5CS4vIq7Kc6EE6ANp2WonQKPg23GooO1jHbm4sysly2YWU93bhPjcQTHeXCphpB2S39onWY8KSmoXVl1Ba4bYW90200hFxiBCl53VBTo0GZ11ZkjlCUiddEgSU3tslHed6Abp+CnvAAEIB3Sgk5EJmJCSpZgZs0CuXuCb9ti/t3nwktJcHeZ0lQykEKOUAkkAzsdQK6Ww7juzuHe4tFm4cylUISQkARqVKypjUaCTrtQhVHFnZ5/eb7b1273QQjIltgAneTLqxrryyCNetZ/GOxC1S2Vs3D6SlKic+RQMAnZKAfYUzZuVcmGv97v/APL8687vC3XUlK7p1IUCD3KUI36EhSx6hU+dQgLj9Jr9zmukbjsZw1QOj6VGTnDpJk89QU/hSZ7ROCjhjyUF1LqHAooI0UAI+JPvuNDB22oXQKyi4gRM86YHYxYvLvHSzlJSwZ8QG6243MnY7be4rAuMQEmfinQcqcv9mxBz3yuWVgbc5dO/6edSFDlN/tFYSO7t7sZsyVdyqAMuUhShP2pkQOWp2O6Qt0lSwEJkqMJTGYknQADcmdudda8eYAq+sXrVC8ilgZSSYlKgoAxyJEHQ71zraWJwx2zvVqbUtD6w7bSO8aLaylQIkzmSCQraSnkaCparbgBOLWV79HYt+7cuB4k3La8mVOY5iRBgSdQSdY1NPgqvEoKlfRlKCSYHeJBMbT4vnHtWPw7tdw5+6Q1DiJEJedSlKQTy3JSD946T86399eoZaW84oJbQkrUrkABJPyqAoJSdR28ER3lgncghNxqIjkW/15Grey7c7FRAcZuG+phKgPkqY9qQ2KXQcfdcQMqXHHFJT0ClEgaeRio7TeYwKCV0G3yCYna1xIMUdbVajvGGUqggeOVAFRUPiA8MdNJ5iluoGr1jhtxQ2BnYg+VR8WwZxgZlaj029ZqhtRGXYcQumXUkjW4sJsvS14jdbsnbFCW+6fWlSyUeOU5csLnaUzBGkmIk1HsMVetc4aWUh5vI4mQpCxqDI1ChvB5ToaLDBVvgqa1iJB3219pFfgwF7NlKSD5/v8a7M0YJBcFWKaYgENNlIwTim6tXg+y6rvAd1GZGkpM7pIABHPKk7pBHT/A3Fgv7dDqm1NOKTOU6pVyKkK2UmdCN0nQgaTyZcWa0GFJI9RVvgPF93aIKLd3IkkKiJAUNljoqPCeShooGKsBB0VT2EGzhmuwaKxHZn2hNYm1lVDd0gfWN8lDbOjqkncbpJgzoTt66VSqsflPcvCfqnU5o5oX9WufJIX3h/wDDFWteV3bpcQttYlK0lKh1BEH8K8sLeKmkFXxgZVxtmScq/wDmBoQpVFFFCFX4p8duf/rf/idFWFQr8eO3/wDFP/2Xam0IRRRVBxpxaxhrBefMkyG2wfE4roPIc1bD3AIhWGM4qi3bLigtZAMIbSVLX5JSPxJgDckDWuW+POOX8TdzOHIyk/VMg+FPRR+8rzj0gV9cRdo97dh5K1hKHj4koEeDk3P3OZG6iTM7Vk0NKVoATUErtrSdFY3nEVy6wm3W8otJJVln4ldVHdZAgCSYAERXoxxE4mycscjRaW6HSso+sCgANFTtAjYnU9ajtYK8owEEk8q/b3BnWRLicvuKr76O9ri6t/DTWxFpsoAradl3GCcMuluOoUtpxBQsIy5hBBSRJE8xEjeeVUGEYG4+CpIOXqBUq44dcRrER1rh1RGHYb5qxtJK5uK2ScV328Wg/wAK1uF9MxQj8iqo+Hdty33m2GcNzLcUEpBuY1PX6rTr6Uj3GSKvezy/Rb4lavORkS4AonYZgU5vYqn2q66oLLLpy4uL4IJQxbFUbG4cAn17n+Vc38av395cO3N1bKlsBtWRCu7bAlQBUJB3JnNzrqG8uUNIU46sIQgEqUowABzpNY12xW67G4aZbdDy+8bQVwU5Vz4yZ3CSfDG8cpoKhqS4VGvPlFdZdnGACyw9hndZGdw5YJUvxGf8shMnkkUj+D+zh5y8tIW0tAS1cP5VBQaTnJShUSCpYToPXkJPS1SFy7ZFJHtGwqxssSU9dNKebvmXRAhS2nQUjOkEjQyInUHNGmlO6lT/AGhsIU7ZMvpRmLDviIElKFpgn0zBM+1BUDVKPD8ft04e/YP2/eKLhcZfbIkLACRm+8iPPZR02NVqsbfUwLdd48pmf8EFagBy0UUiP4QYrxTaJaS8m5Q6273aFMgpIBJUkyZ+yUSQRvpUzhnhe4vQ6bZGfuQkqE6mTAgczoT6CuSrQLqr+jgpBSSo80hJkfpv0Nfbdo6CCGl76eE1vuDbAJzFxtaSkwZTzkyOoI8x7HetuhsAjMmDoYPQ8p96xqntUxOLQ2/qtaHs4OaHF2fklfbP3bQBQytQI1CmxvpmAM+IdPI9RUp/iB1xstv2i9RlgJVJ0OoGwgx86azjSCAkddOesfqNKhNtpOmxB0B/L1/fSs11exxuYxfkSE6yJwFg825gFKTh3EPobxQ6laG1HTMDpoNdf3BpiBKFpCwErSQCD+s1NxvAm7ho94jNqZM6iRy5x51hAH8MJmXrUmJOhTP7HkfKu5HNqziZk/bfyO6mFxpxY5s328+S0F5ZJUNUAj9zWP4h4XBGdkajdPX0/lW4sb5D6A40ZH5HzHI/yr5fY6VVBUyQP25JuWCOdlnaJRWF49bPJdaUpp1sylQ3B/Ig7EHQgwd66e7MuPm8UZOYBu5bA71sbH+NHVBPLdJ0PIlMcRcPh0FSfCoCTHOsfhWJv2Nyl5lRQ62dOhHMEc0kbivTUtU2dtxqvMVlG6B3LddmVCY8Dq0cljvE+ohKx5D4VeZWqqrgXi1rErVL7fhUPC62TJQrmPMHcHmDyMgXN80SkFOq0HMnzMEEdNUkpnlM8qaSKk0V8MuhSQpOxAI96+6EKK5q8gckpUo+RJAT+Gf8alVFtPEpxfU5B6Ikf+sr/Cq7jDidnD7ZVw+dtEIB1WrkkfqeQBNCFG474yYwy3713xOKkNNAwpxX6JGmZXKeZIB5Z4m4iuL99T9yrMs6AD4UDklI5JH46kyTNfXEuPP4hcquHzmWqAlI2Sn7KEjkB+ZJOpNX3D3D2SFuCSdhypeoqGwtuU3S0j53WGm6rcD4ZLnjc0TyHM/0rZ4dhKEbJA84qdb29SLq6bYQXHVBIH7gDrXnKiskmdYdAvTwUsUDcuq+kMJaSVmEp1k/zNLfifEzdvZWUKKE/dB11Gp/SrrvHsTXCczdoDryzR+f6VtsKwptlGRpASAPc+poZI2jOJ+b9tvPmqJcVU3C3Jm+/ly5rE2eMvstBtu0WkAaE8+pPn5VWYhfXjoyqZXA38B11mmmW69Mv/Wqm9osa7EIxfzKl9M5wtjNvRI163dGqmlgHqk1EUqJBEU+X7ZJ6VieKeHy4sBtsqUo+EJTOpjSBrWpS9rNldhc2yz5+zS1pc111knOInnQ01dPPO26FJlouGIHITptoDyq9vuJ7K6xFp+4te7s2mwgMtwVLCQoozGRJKjqZ2A33qi4l4eesnu5uEZVlKViCCCkzB+YIPmDUR6wKy4q2bdW0kpAOWSCrRAMSJUqQBzrZFllG66L7FOH27ey+kJBSq7PeFEyEICl90kHcwkyZO5NMKqvhWxLFlbMkQW2GkEeYQAfxmrSu1QUV8PNJWkpUApKgQQdiCIIPtX3RQhcn8aYE809cJubpC12pZaQgqOZbRSS2UAzolOWRJIzbnnA4V4nubBal2zhRmADghJChrHxA6iTB335TW07eMNUziPfZCW7hCVCR4StKe7WOshIQdPvetLNlJJyjmdvw261wdM1a3hZNTB+ObVICnAsgAklSdVGNZjeSd/In1sr/tGsciCELUsEpVpqBy566z8vesxgvBKAlK3iSuNpgCen751oW+GLZEZWwZjeSdufX+tealfRNJABK9A2OpdYusOq+MP7RLZSgFIWUynMcslM7banX5TvXl/26YClHbUxM66kDz86shgzIVKmUzJkxrrObXXqa+BgLIj6pHUaDy+W1LmSj/geqvEU38h0+6jtdpDBlISqMg2TIUZA2idjz/Wqu64zaWlQNs6oGQfDAPL0Ht0FaNuySlOXu05ROwHPf9+tT2D4UpKRlG0JE7QfXTSfSue+puDDlzR3UrR8Q6fdJ+1cet3FO2yVBEgd2ogkgyYyjUj8tOtbTCuKmHxCiGl6ylW0+tay7sEqiQlQI8MpgRv6bz/Ssdj/AAelZKkJ16ydpnfr/mzU06ogqTaUYTv77qpjJYc4zcbe2yt32PxjWslxRgecd4keMcvvCoVtjNxZLyOAuNjkrWJnn8/LQ1p8PxVm5SSlRn7vMfv8aBFNSuDxmNwru9iqWmN2R2KyHAXFjmF3aXhKml+F1A+2ieQOmdJ1HuJgmusLO6Q62h1tQUhaQpKhsQRIPyrlXibCNTlGipI8lf1H4jzpk/2euKipDmHOnxNy4zP3Z8aPZRzD/OrkK9DTziVmILzdVTmF9im5bjItSOSpWn3PjH+45pP/AHnlXrdulKCRvsmdpJhM+UkUt+0HtKFjdlltKHVNIbVkkgla1KCkqUBCUhBSrXmpHnV9wFxYnEkTIDrH+MgbJWorAAMwpIAUArWd+VXpZaV55u3ZK3FZW2kSpSuQSNSflXK3aDxa5il2XTKWUAhpB+wmdSQNM6tCYnkJMCmF/aB4vJUnDGT91dxHM6FtH5LPqjzpf4Bg2ozAHJ8XmrePRP5+gqiecRNuUzS07pn2CkcNYCEgOLHiPwgxp/WtbbsVW3+ItW4GYyrklOpPtyFZW6xe5u1921mAP2Ufqef5VhGOaqJeTYblej72GlaI25nYarWYrxU01KWx3i07hPwp9TtWKvL5dw8FvypA+ymQkDoP51tuHuz6RmuDIGuUD2iNid9T06VumcDbgBQKU/ZSEoMgbQBonzJNDJYKc2jGI76dFRL3k36hsNhn13WCsuMmENhIZWhKYACQI9N6mo48YEwhwkfw/uK067FCSU9ylPITr7dOulSGsNaUdWtepSB6wIk8tfKkS6mc7Nh6q0mUD4h0+6xr3HzW/cuBPUgxPqBH415u9obA07tXv+95rSXOGN7BtMa7gTrzgaDaoRwBpR1aTvpp1oD6Liw9VOCe2Th0+6zy+Prc7oX+FQ3+OG0kLaCw4kgpVtBBkfjFaS74QYVP1afWIrNY7wJlbUtmSU6xM6dB+dN076AuAzHqqZRVhpsQfRZniTiN++e7+5XnXlCQYAASJgACIEkn3NbLsnsHVXtq0h9txpcXLzKSSEd3/h5xA8eYpIAJgwTsKXKWSTlAM7RTc/s6YWTdXFwQYbaDYPKVqBPuAnbzr0osvPG6f1FFFdKtFFFFCFju1bhxd9h622ky82pLjY0klO4B5EpJHrFc5cP4S8Yu+5UthtYzr5A9DGs6/jXX1IXtH7P762U+9YrW5aOuF1bDcyhRkklGy0g7RqBGmk1xI3E0hWxPwuBVzhjjbzaVoKcsA6JA3j1/Zq2WwmAomAQD0AIEHbzrnq0xJxBEOLABJKQojfeBsDoOXISDFWw4gUWMqnVqWNIWVHTnCklPOICirntsfPP7Fdc2fl5LZHabSMwbp2PIQlJWrKQJ1BmNBvB2BIG/zquXilugSp1IUTEDUiACD79fKkcLxySc6hIIMdCZP7nymvkLVlPikHYeEkRHXVOp8p86sHYreLlH5lyTqOOW86OiSeR36wfWpVnibWolChEGTMennSEU8oHQ+moOnLWvVy4dTAMpO4O1B7EA0ep/NWkWLV0ExdAz4tDpAET/AC0n+RivN9gp8QzZd52I9eUfhSI759O7hjydBH4EipllilwD4XtdtXEnT30qs9kED4123tBpOTSmji1o08Cl0gyOZ13jeZFYG9wFbC87KsyAfskBQ32Oo57HQ1C/vR9RJKp57Azy5EUf3w+mczf4Cr4KWaHIOBGyiWoikzLSDurhnFEupyOmDyJGU7TJH2Y66jTeoFtdLsbxm9bGrSwVpHNJ0WB5KSSn0UKgvqce1DQMc0nX3E1BRcrB7tIOY+EJOu+gA/Km4ISx12dEtUzB7LSehV/2m4q09iF2thxTjbvdKBT8JIQmJ5wASOWs1reyLiFmxYxB+XAhllglpw6qeOcKyxoAVhKdpiJ+GlewpSnGkLmE+CCnUAKJIO06k7+lfNm2SQkZion4EpnMRt5f9TWmshaTDUOPPLu3yVOuFTip2AJ38hyA6ac6tri8CAEIJUtQ0SkFSz1gb/6jA6ZtqxovlrMDMY0hIq8tFOspK1pcTP2ike2pWJ9PP55E8Jc7E8+i26eZrWYWZc1YYXwc9crKnR3bZ3BXJMfeVGvoABpsKYODcPtMJhoDoYn+eg8zJ9KWqeI3Nkd6oeaR+QX+teB4ouUCAtSY6Epn1yrpeWmqJsnEAbf76qxs8TM29funSxbkjUxEHoPz38zJ86ksgIGWR4vIaxPWkW7xnfrGjqo2+8Y05qkxtzGtRnuJ7pUZ30nTaVSNTr4eZnkdqrb2U4aFcurGnW/RP5biAVIBQlWoEJ1Ma9On6VCcumRK+/bOhnMsQOW+2+m9I5/ia4UkNrcXHM/EFAjSZmUzMDYchXrbhgMkruV94CJZMpHiKkq0gzACTvMHYxXbuzLjxFcCsbwTURjLKh4XUqPr6/v3r0ZvU6ZVp12Mge+9JZtzKleUrmRlUcsGCCrkdQSkghW3LWvhvOpKlIU54QCYM6a9AIHOeQBOtVnsRvB3yV35lb9qer9wJITyn3/flVXjONNsNkuEDpsSfL9+VJxGIuAjK67vyXHyj86i3C1qMrWonkVKn86lnYYxXc7LkFye1AG+FufNW+M4W+mLksqbadUe7UJg67DUknX866T7LsEXaYaw06CHDmcWk7pKyVQdAZAIBmdZEkAUqezHgO8unWX7xTqLVhaXG0OAy4QZEJOyZAkkajad66CrfY2wssaV+I3RRRRXaqRRRRQhFFFFCFU4vwzZ3JzXFqy6qIzLbSVR0zRP40ueNuHuHrEEv28ukSllp13OehyhcJHmYGhiaYHFGNrYSEW7P0i6cCu6ZCgmYGq1EkAISSJM7qA51zRj3ED91lYeDacrq1uKSDLjqjClrJPIeEAABKdAIAjkmy7Y268cWsmHEh9lv6OlZhDIWpcASCSteqiT0gaxFW/DvAaXkpWsq11gED0G2n9Kz/1bbkZg4BGo2PpPnzrf4VxepLYS3Zuu6HbwjT0BMfpy51l1slRhtEdeOi06aOHMvGnDVSGOzK0JGrgPLxeY8ue2vWq/F+zMJ0aOYTqFRI15KA1Hr+NXieIr9ySixCemZcctDB1O4r6ZdxRe7dugHqo6a84n/pWdHLVs+KQepCZdFCf2fJY4cPWzRCbq1WmdM6HVRoPEdZBOo2qyRwtg7g0uLlo9FFMfPIZ671P4iGIIyMuLaWHjlSEgRqOsbD5+dFrwOlI8bqlHUnKYTqIOn6+lOPq2sAL3687qltPiNmtVWrgjDxmyYisLB0lMpPLkB5iecVXK4et21Gb/ADRrBaMK95gdP5VqDwmxPilXkoz7x/PrUmz4cZROVsbHqfzml39ps4En0H1TDKFw2HVL29tW83/DPPqmZBQY3gQUzofOIqJeWKFW5U2lxS0CXlLPw+IjTXUGRy5a7a7/AIgxi2tUkEJK+baSJHSem/4mspjNm86nv1IDQWAA1BzGEknTc8uUyRttTdNUOfYluEcL8fdL1ELGggG5/r2WWw742/Iq/Ka8CnwJ9DPzj9K+nipC4KSgpUfCZBBBggzzka+lfdlbKWYSkq0USBMgBJUo+yQTWzfJY1s1fMYchDSQtKvpCsqkZCdpMhY5EQRETsdqnYYw0oq+lXDiCnRtBbMe8+Ly21869re3ubQJfCUvtAZV5d0gE6g7j+RGg0rY4RilvfIywlR3IUPFMbnz/iHnWJUVJZd1rjccOXJbUMLXANvY7b+6osMwJsx/xyAnkFNEjloc6hHlG81c2vBtmvX6Qyo65sobPOT8RUIkztyGvSRccLW6iAEFv/IcpM678h6aaCvlfA6FSW3lzuJ8Ues7axt50oyqjf8AuPT2V7oXN4Bfj/AWHpSe9u3DAkAraA5ckok1QYlg+FICu7Q4s7JlZSDp1P6Cp2JcI3CE+B3vTEqTEE8iAQB5A168P4kUIhvDypSRCnESTPPQzBOgieWm2rQluLtdfyNlRgscx1WbTwct4S2ytCdYzFQnTTVQ1GnqK+ldmz0SVo2iDJgcth+VbU8YpRo60611K0wnfqd/lUr/ALY2i1n60J23mNenpFLvq6wfC36rsU8BOfsk7iuCKtyoLRmiIIUoD5RJBPmPbkw+A04I+W+/tnLR6fAv6S73ZV5LCgUH/NHQEmvvij6NcNKU26hW50IkkeXvsdd+lKx1xeXJugKzEcp8/KtKiqXys8YsRqk6qnZGbtOS6eHZdhWYrNoCpRJJU66qSTJ0K4q3wzhGxtyFM2bCFDZQbTm/3ET+NKfsj43SwyyzcXgUhSy0WnPiZJ/wVIUTKmjqlQ1yEpPhTNPKtBZ5uiiiipUIooooQiiiihCKo+M+JW8PtHLlwFWXRCBpnUfhTPLzPIA77VeUve2u1ZNow6/JbZumVLSDqtBOVxIEiSUknrp60KRqkZd8UXl5dOvl8tuupyHIVJAR/wB2nWQnynXUmSSai8P4Eq4f7oHQE5j5AxpX7xOlg3jqrJKkW5VLQVoQIE7kkDNmidYirDhTGm7N1RdCtoMcuf7FJ1TniNxj1tknadrS4B+iZuD8LsMgZGkyOZEk++9XbaEhOsACNzWIRxJe3MfRLYhJ2cdkJI6j89D7V6J4LuXyTeXSlJJH1aJA/kOkxXljTPvinfb5noPdbPeC1mD6BaG9x+2Z0W8mRoUgyr/aNaiIx9TgzMsLKYnOs5ExvPM/gKl4VwnbW/wNJn7ytT+O3tXmXPpLpQgyy0Rmj7S9wPQaGqyyIDwtJtxPsPddNJOpUOztXXHA++PHEISTAQPIbyRvNWqbZR3OtSXHEIGZxQSOqiAKzmOcf21vKUfWrHJMZZ/zfLad65ZFNUu8I+yl0rYgr1aUNjMsgJG5NYHHeOVrV9HsZGYlMpHjUI31ByjfXcRy3NDdYpd4m7lBOQEaAQBrppzMnc+XlTA4X4XRao0GZZ1KyNfOtQQRUQu/xP4BLd4+oybk3f2VPgfCzdvNzdEKcEqM/C3zJHVXnXrbsKvO7uHUlKHX0otkRrkTKlLI88p9JHQV8XBOJ3f0Rkn6K0Qq4WNlQfhBHUiB7n7NadC0uXkNpCWrJvu0xoM6wAQOXhQCPKaZja/9SU+I/IKl5b8DNP7KXXavhCGrhLqU5Q+nOY+8NHDHKdCfNRr57L7XvVP6gfV92RzIWdY6fD+Qq07TbG4uGk3gaP0RCVZFzoQXEomN/ErUbgpSFbGo/ZOC3mWpHgcXlQvlnQAooP8ApXmA5wqNjGm8uEF+Kz2Bpm5Kyw67+iptVL/+GuUJBJ2bdAg69CRGunyqJxLwgtpz6VY+FaSFlsfmnSI5lO2vpWltcLbdTeYY7oEr7xpUbIX4kKH+VW8bzHOq7g7F3SteH3elwxIEn4gIjXmeYPMEVlyh0d5o/wDobjdaDC11mP8AQ7FfPC3Grb2Vp76tY5+fMGf1/nW1QCnxDQkfEB11nSsHxhwdnJfYhDoBmNAr229/Oq/hXjhxg9xcglKdxHiSPTQEfl5aUm+lZO3vac2PEK8SvjOCTrumWp5Q3AV5iJqhaulWrziR9Yy8qUxCVJVGogwCD0q4w/FGHxLKwSROTQH5Gv25tM6Sk8/w6EeY3rOD3xEteNUwMLl+WWJNOyErGcfZVoR/pI1/GvC+wllZOdpCs25yiojeHt3EtvIAdbiSPCf4VpI1gjp+lQcQwW7Yy/RX1QkapclQPinTNp5aQNvMm0AEWa/CeenULk5HS68r/gy1c2bLZ11Qojr7fhWPxrhN23StTLhWkghYUPERz15/9a1X/a9xk5L62UBMd42JB84/kTVjc37D7Cyw6hXhJifLpuDTMc9XTkYjdvUdeC4McEuVrHoUqeEcYZtrlLlxbIuWYKVtrSk7x4kzIzCPxIkTNPnsi43au21Ws5VskhlKj4lMg/V+qkJhKvQHnXOjiy2twACZKdeWta3grh27aew2/bKfr7oJbSlQKyEk96SNgnKFg6z6V6sFefeF1JRRRXaqRRRRQhFFFFCEUsf7QF82jD0NrgrcfRkHOEglZHt4Z/j86Z1Kvt54bduWWX0K+qtyoujUwlRQM4A3ygEnoJNQV03VJPG7129dVcd0htPhSEtgJSnKkACN9dNeppj8HcFMtIS66O8cUAZVsnnoOvmaXOLWTtjcOWqlpWAUyUKCkLBAUkj1BBpnWPF7AZSpSwDA09uXU1idrOnDGtivY7LWoWxkku15rXhxKRroPKs3i/HDDKsoVmPICTOu2nPyrLrxS7xJRRbAtsgkFzWVdY9tdNudabh3gti21WA8795WonqByrLbTxwjFUHP+I+qbLy/9PTf2VKcTxG9ENNdy2YkrGUEAzz1P4bfPPvs31m99GQsKW4SYQSZJGqiOXWfKmFxTxIi0bMEF06JBG/ttzn2qn4MwchJvLlRU+sSM0ylM+vTbb2p2KcMiL3MAbwG5VToy5+EE34nZVaeE7h6HL+5KRuUhUxPKSdPb5VleJUWoUlizRABIW4pU5to9BodtT7VbcWcQquVKS2rKw2SCds35yeg9Ooqm4WtPpFwhCEeFCsy1HcCdPf99IfpxK1hklNstNAErMWFwYweu6anB2ApYYRAhShMGArrr7/gBVfx7jik5bGz8dw8cqssSJ0y+XryA9av+JsYFjbKeOq1DKgeZmP+mtU/Zpw6pIN9cgquHZyZt0pPPyKvy9aQgjuTPL6BNSvy7tinsWreEYfCYW6dzzedVokCNSBsAOQJ3r14bwFSg1ZEnOqXrtexEkZhI+0T4BqDopQ2qDdXiX71bx1t7GQnmFvkaxG+QaevrTL4QwtTLOd0Q+8c7n8P3Uf6U6dMxUedPwMMj/F5n6BJzPEbcvIfUqL2j2KV4TeNhIhLClAAQBkGdMdIKR8qwvZBgqbnBXmgcqzcrUhf3VpQ1kV1iQJHMEjnTL4uTNjdjrbvD/y1Uvv7Pjh+jXKCdA6Dl6EphX4JT8q0HEXwlItybcKqxt9Tf0fEMpSpkm3ukaEhBVB25oc6eVeHaJgilJTiNsfr2ACqPtt8leeUaeaT5VtuLcMQi4VnEsXoyODkHAgj2ztjlzbJ3NZ7gS4UhDlo7BctFd2ZGi2yPqzHQp09hWW8GF3l82laLCJG+f8Aa+uFccResBxMZwIcQOR/lGtYntN4eyFNwgDKRBgazqTPtNfl6wrBsSCkT9Gd8Sf8p3Hqj9BW34oYD1k6EeILbKkRrrB2166UmY/w07ZGfC5Mh3exlrtQlnw/gKX25YuVNvJg5FiQRpqOn9CPS3c4ixG0gPtlxA0zxIO5332/KsTh92pKpbWUOp5a+KOR9h+xs0uGscRetFKwM40Wg/y/ftTNdij8T2hzOO4VVMWvFmmzvkVRp4tfeeRctWy9ElKsgKgob7evTkedazCOOrZ0QuW1fdPLXT3/ACms3hl6rDbpTK5Nu5BT/D/UbH05aVqMa4ct7pMrRBI8LidFD9+lJ1BpxhxN8JGTh9VcwSZ55jgrdxhDieSkqHkQR+RrIY7wGy4StrMy51Rt/t/rUJTV7hp8JNzbp1IkiBrrv009z5VqMD4iau0Z0KEjdPMetJyRzUo7yF127j6hXNLZfC8Z/wC0SWxzDXbZXdOpEgkhY+0K2nY001/eVkUPHNkuFLbUkQF5FpASZ5t+KYkZSNa/e0p1AdaJTmASokflWa4DaeRiNg4lC0hdyjKoAgKSFgOhJ5gJJB969NQzOmha9wzKx6uMRyFoXW9FFFOpJFFFFCEUUUUIRXw+0FJUkgEKBBBEggiDI5jyr7ooQuS8e4XbtWbgLuB9KYuu5LUAZmymUuJ56n2E9YmFw/hyn3GW3CQ2VGPYSQB++dXvbJbLGM3MpjOWlIAHxDu0JBHUkgj1mqaxxktFpJQQppYMnQxyBTyInrVE4fgODVNQFuIYtE7cPYSy2lttICRAFeWM4mm3aU4skaHprp0JE+nnVHb8Z2pGZTkHmIMjy/rWafv1YrdpaAIt0mTJPiiNxyOteSp6OR8hfMCAMyStyWVoFmWJOimcP4U5fPfS7j/CB8CD0BPPrP7FXvGmId1bkJOXMIMbgen751oUoSlAQnQJgBI6a+XpS47Q7gqebaTqpQ5RzO34bec86Zhf+Kqh/FugVbx3UR3Ky1vhL9zkQ0k5dcyj8Ob7R89v086anAnDqbNo5oKjqVEfvT+Ve+BYSlhhCE7ka9fOfnNQuPMXLFuGmz9Y94UjnGxPlGn4Uy+rfUy9034f7VbadkLe8dqq9oDFcU+s8VpbDUa5SdgPcj/lrbcV36re2W40JccIbYQNytWiY6xv7VW8F4N9EtUNmA45419deXsNPnVde4k5cYm2zb+JTHhbB+HvVg5lnybbkn160wCJJMI0CpcCxuI6lX3AXDniQ2oS1akFZOve3B8R9chOb1ya6GmbUTCsPSw0lpGyRud1EmVKPmVEk+ZqXWtFHgbZZcr8brrOdorxRht0U6fVkHQ7EgK2/hJpW9g1/F0418IUhRid4II99/kacPFDWezuUxMsuCP9B9aUXZDbFN8CkE6LzeJOgymDpuJgepFVSutI0K2Jt43JxY5hiblhbKjGYeFQ3SoGUKHmlQB9qUF1eKZvba5cAQVFVndJ1gLB8BmNROyuaYOxp3Ure2HA/At4aIfSG3SPsuJ1t3Pf/DJ3/wAMVM8YcL/6yinkwm3+uvjjnBRdWriMsvNStrqfvJ9/5Vn+y7GA6yu3WSVNkwCRtPLnodK0eAYwbmzYuhovLCx/Ek5V9eYnXlWCxebHExcJH1TpKt9IURmHseXQCKyWjEHQu1Gi0tLSDQqk7Q+GFtXKnGkEtrlUJElJG8/zqHw1iamrltfwmAlem8c/cc/KnVfAKAcTrp8xSy7QsLDZQ+gaGZ36k+w1Pz0qaat74/h5BwtfdElN3f8A7MPotnxHgabtrLsrQoV8tOoFUPA3EC0qNncgBTc5SZkgbj98vStNgN13ls24IMpGgnSOWtZ3j3AipIu2AA6jUgaEjQ8ukaevpGdTubd1JLpfI7FNSg5St9ea2a9spAINLrjXh/6PN3aqLZBGYJJHlWn4c4gbumUnMAsABSZ10G9U/H2KoSx3ajJWoTB5DWaqpBNDUiIb2I3C7lwPhL/UFL5Lzt28hpCSVuKShCcxMqJjc7flpTx7FrJ5Qccukwu0/wCDZAACUpQZdgjRSiuApQ3yb70hbu8CXw7bkt5SCgiQQRzHMGeddNdjqf8A3Rakkkq7xSidyVPOEknnvXr2NAGQsvOyuJOZutnRRRViqRRRRQhFFFFCEUUUUIVHxNwla3wH0hvxpHgdScrjesgpWNRB1gyJ5Uj+O+D757FW2X3ArvcrTN04gIQsJQVQrJP1m6Y3UQIAG3RlUXG+Bi8snmIlZSVNGcpS4nVshXI5gNehI51BCkGy5WfU5bLftVoSVpWptWkkKBymDGoMe9a3h1l3DH0IuU5Q8lJGvX4SDtGvXrWTtcHddvBavrSw8pZStVwogJIH2iZM6QOsj1qdxPgtxaXKLZ10XCkoSW+7WpwBJkpSARIiJyxtrzpeeBsrCw8U1DMWODtkzr/iJhkEKcTnicsj2HTyrGYAoXOIl1ZMAnJJ3iarxj1krDiwq1V9NkRcSCD4weoI8PhiD61bcJcRWDVippbSxelZyPaZdSAglU+FIHxCNgTz0z4uze5jcGHxEWunHVoke0uGQKYjbgErVoBWFsX/AKbiRfJJaZMI89RAn3J9quO0krtLRnK+y6LgQko5jLOYakFMfa/iqJwNeYcGmrYOrNytaQUBtWpJ+98IAEmZFL01FNDE428Ry9yrpqqJ8gzy/wBZa3FsWFvbuvrIEJkDr90e529a9+xfhZTTKr64H/EXMlM7pQo5p9VmFHyCNjNUeBYSvFrxWdI/u+3ckkapfUn4UA7KTOqo5ac6c4FadFTGJt3alZ1XOJHWboiiiinkmomLMlbDqE/EptaR6lJApWdj2HPpunVusuNAI2WkiZMCJHkflTeoqt0TXODjwVjZC1paOKKhYzhqLlhxh0ShxJSeo6EdCDBB5ECptFWKtIns+K7V+8w+4+NtzMNNFToT6KTkUP8APUjjzCe9YKUznbOZG2o3In0n5Vo+1XhV5TiMRsUZn205HWxu4jcEDmU66bkER8IBgYHd29zbt3Lz6WQJQ5nhKQsAlQM84Ex8qyKqmkEokjC1aadhjwvKreAsWS9apbJOduUqnXmY/CPxr44ltM7DjfMAx8qy9xdt2eJK+iPIeZVBlCgpOvKQY0NbvG8M7t1tN+4i3tnkqHe5xooJJCCoxlJGs7aRvSMtFL+JD4xle/km46mMREPP3WU7N8UhksrMFKjEnXf8K0WOYglphalEkR8500pb2dhaf3mq3N4U2edUvjmACR5anTNBHOonEeKJzLZt31vW6VAtLWCDt0Inrv0pifsrvZ+8ByJzCpirgyPCRmNFCtnEtO/WBxDatYTvHlMTr7V5rsn3WV3CW1lltYSpe6UlXwiflt1HUVYcRDEHrZh+5bWLZIyMK7sJRB10gSZgnMd+tbXsYs3L4G0dy/QrdffuICdXlk/VpWftIGXNB+6AZG2w1ls+KzHSXy4KywPs4ZxNm3cRbmxtUtznzZn7hRAzGTISgGcpOp+6BEOnDrFthpDLSQhtCQlKRyAr2ZaSlISkBKUgAACAANgByFfdWBUk3RRRRUqEUUUUIRRRRQhFFFFCEUUUUIUa9w9p5JS8024k7pWhKgfUERWJd7NkW9x9NwxSWLgFR7tYBYUCNUQBmbB+8k6a6Gt/RQpuuWcc4cv7m/cU5hrrSnHJWhlshOhAWpClSkzqc0wSrzrT4vw1h2dXeWeI2DKGdXO6UsFcklSz9YmAI1BEydoFP+giospxLlXgvhK7ffStq0LzYUD9aC20pPIlR5Hokk+tOu37Nmn1tO36WT3SYRb27fdspGmij8buw1OUafDvO/oosjEV5sMpQkIQkJSkQlKQAAOgA0Ar0ooqVyiiiihCKKKKEIooooQisPx32ctXzbhaWbd5ZClFM5HFD4e8QNCeix4hPPY7iihSDZc9dpPCIt2A6LBbDqSApy2V3lsoahRIMLaPqmNYk71lLLD3720uLh688NmlGVDzilFQIUEhAJ0kjKNNZ8q6vUJEHUVlLnhmyNyibO2MAR9Q395w/d661zZdBy5y4wwa1t+5FpeJuytEu5UwEK0iPIzsdRGu9a7hHhtq+w4W9rZKVdLVLt48AltqFHRKtSrw6ZEj7Umnk/glsWUoNsyU+DwlpBG4jSIqztLVDSQhpCW0DZKEhIHMwBpvU2RiWCwjsubNs0xiD712Gvhb7xSGU7hOVKYVokxqo+UDStpguDMWjSWbZpLTadkp/Mk6k+ZJNT6Klc3RRRRQoRRRRQhFFFFC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ohio-nature.com/image-files/viceroy-butterfly-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0250"/>
            <a:ext cx="1424430" cy="9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959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1001</TotalTime>
  <Words>562</Words>
  <Application>Microsoft Office PowerPoint</Application>
  <PresentationFormat>Letter Paper (8.5x11 in)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butterfly</vt:lpstr>
      <vt:lpstr>PowerPoint Presentation</vt:lpstr>
      <vt:lpstr>PowerPoint Presentation</vt:lpstr>
    </vt:vector>
  </TitlesOfParts>
  <Company>Rockville Centre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iPad as a Learning Center</dc:title>
  <dc:creator>Caulin, Laura</dc:creator>
  <cp:lastModifiedBy>Caulin, Laura</cp:lastModifiedBy>
  <cp:revision>115</cp:revision>
  <cp:lastPrinted>2016-01-25T17:12:34Z</cp:lastPrinted>
  <dcterms:created xsi:type="dcterms:W3CDTF">2015-12-15T16:27:55Z</dcterms:created>
  <dcterms:modified xsi:type="dcterms:W3CDTF">2016-01-27T17:59:02Z</dcterms:modified>
</cp:coreProperties>
</file>